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slideLayouts/slideLayout2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4016" r:id="rId2"/>
    <p:sldMasterId id="2147484028" r:id="rId3"/>
  </p:sldMasterIdLst>
  <p:notesMasterIdLst>
    <p:notesMasterId r:id="rId40"/>
  </p:notesMasterIdLst>
  <p:handoutMasterIdLst>
    <p:handoutMasterId r:id="rId41"/>
  </p:handoutMasterIdLst>
  <p:sldIdLst>
    <p:sldId id="1218" r:id="rId4"/>
    <p:sldId id="1220" r:id="rId5"/>
    <p:sldId id="1222" r:id="rId6"/>
    <p:sldId id="1224" r:id="rId7"/>
    <p:sldId id="1227" r:id="rId8"/>
    <p:sldId id="1230" r:id="rId9"/>
    <p:sldId id="1237" r:id="rId10"/>
    <p:sldId id="1238" r:id="rId11"/>
    <p:sldId id="1272" r:id="rId12"/>
    <p:sldId id="1240" r:id="rId13"/>
    <p:sldId id="1243" r:id="rId14"/>
    <p:sldId id="1244" r:id="rId15"/>
    <p:sldId id="1245" r:id="rId16"/>
    <p:sldId id="1246" r:id="rId17"/>
    <p:sldId id="1247" r:id="rId18"/>
    <p:sldId id="1248" r:id="rId19"/>
    <p:sldId id="1274" r:id="rId20"/>
    <p:sldId id="1273" r:id="rId21"/>
    <p:sldId id="1249" r:id="rId22"/>
    <p:sldId id="1250" r:id="rId23"/>
    <p:sldId id="1251" r:id="rId24"/>
    <p:sldId id="1252" r:id="rId25"/>
    <p:sldId id="1253" r:id="rId26"/>
    <p:sldId id="1254" r:id="rId27"/>
    <p:sldId id="1255" r:id="rId28"/>
    <p:sldId id="1275" r:id="rId29"/>
    <p:sldId id="1256" r:id="rId30"/>
    <p:sldId id="1258" r:id="rId31"/>
    <p:sldId id="1259" r:id="rId32"/>
    <p:sldId id="1260" r:id="rId33"/>
    <p:sldId id="1261" r:id="rId34"/>
    <p:sldId id="1262" r:id="rId35"/>
    <p:sldId id="1263" r:id="rId36"/>
    <p:sldId id="1266" r:id="rId37"/>
    <p:sldId id="1270" r:id="rId38"/>
    <p:sldId id="1271" r:id="rId39"/>
  </p:sldIdLst>
  <p:sldSz cx="9144000" cy="6858000" type="screen4x3"/>
  <p:notesSz cx="6797675" cy="9926638"/>
  <p:defaultTextStyle>
    <a:defPPr>
      <a:defRPr lang="nl-NL"/>
    </a:defPPr>
    <a:lvl1pPr algn="l" rtl="0" fontAlgn="base">
      <a:spcBef>
        <a:spcPct val="0"/>
      </a:spcBef>
      <a:spcAft>
        <a:spcPct val="0"/>
      </a:spcAft>
      <a:defRPr sz="2400" kern="1200">
        <a:solidFill>
          <a:schemeClr val="tx1"/>
        </a:solidFill>
        <a:latin typeface="Futura Medium" pitchFamily="2" charset="0"/>
        <a:ea typeface="+mn-ea"/>
        <a:cs typeface="Times New Roman" pitchFamily="18" charset="0"/>
      </a:defRPr>
    </a:lvl1pPr>
    <a:lvl2pPr marL="457200" algn="l" rtl="0" fontAlgn="base">
      <a:spcBef>
        <a:spcPct val="0"/>
      </a:spcBef>
      <a:spcAft>
        <a:spcPct val="0"/>
      </a:spcAft>
      <a:defRPr sz="2400" kern="1200">
        <a:solidFill>
          <a:schemeClr val="tx1"/>
        </a:solidFill>
        <a:latin typeface="Futura Medium" pitchFamily="2" charset="0"/>
        <a:ea typeface="+mn-ea"/>
        <a:cs typeface="Times New Roman" pitchFamily="18" charset="0"/>
      </a:defRPr>
    </a:lvl2pPr>
    <a:lvl3pPr marL="914400" algn="l" rtl="0" fontAlgn="base">
      <a:spcBef>
        <a:spcPct val="0"/>
      </a:spcBef>
      <a:spcAft>
        <a:spcPct val="0"/>
      </a:spcAft>
      <a:defRPr sz="2400" kern="1200">
        <a:solidFill>
          <a:schemeClr val="tx1"/>
        </a:solidFill>
        <a:latin typeface="Futura Medium" pitchFamily="2" charset="0"/>
        <a:ea typeface="+mn-ea"/>
        <a:cs typeface="Times New Roman" pitchFamily="18" charset="0"/>
      </a:defRPr>
    </a:lvl3pPr>
    <a:lvl4pPr marL="1371600" algn="l" rtl="0" fontAlgn="base">
      <a:spcBef>
        <a:spcPct val="0"/>
      </a:spcBef>
      <a:spcAft>
        <a:spcPct val="0"/>
      </a:spcAft>
      <a:defRPr sz="2400" kern="1200">
        <a:solidFill>
          <a:schemeClr val="tx1"/>
        </a:solidFill>
        <a:latin typeface="Futura Medium" pitchFamily="2" charset="0"/>
        <a:ea typeface="+mn-ea"/>
        <a:cs typeface="Times New Roman" pitchFamily="18" charset="0"/>
      </a:defRPr>
    </a:lvl4pPr>
    <a:lvl5pPr marL="1828800" algn="l" rtl="0" fontAlgn="base">
      <a:spcBef>
        <a:spcPct val="0"/>
      </a:spcBef>
      <a:spcAft>
        <a:spcPct val="0"/>
      </a:spcAft>
      <a:defRPr sz="2400" kern="1200">
        <a:solidFill>
          <a:schemeClr val="tx1"/>
        </a:solidFill>
        <a:latin typeface="Futura Medium" pitchFamily="2" charset="0"/>
        <a:ea typeface="+mn-ea"/>
        <a:cs typeface="Times New Roman" pitchFamily="18" charset="0"/>
      </a:defRPr>
    </a:lvl5pPr>
    <a:lvl6pPr marL="2286000" algn="l" defTabSz="914400" rtl="0" eaLnBrk="1" latinLnBrk="0" hangingPunct="1">
      <a:defRPr sz="2400" kern="1200">
        <a:solidFill>
          <a:schemeClr val="tx1"/>
        </a:solidFill>
        <a:latin typeface="Futura Medium" pitchFamily="2" charset="0"/>
        <a:ea typeface="+mn-ea"/>
        <a:cs typeface="Times New Roman" pitchFamily="18" charset="0"/>
      </a:defRPr>
    </a:lvl6pPr>
    <a:lvl7pPr marL="2743200" algn="l" defTabSz="914400" rtl="0" eaLnBrk="1" latinLnBrk="0" hangingPunct="1">
      <a:defRPr sz="2400" kern="1200">
        <a:solidFill>
          <a:schemeClr val="tx1"/>
        </a:solidFill>
        <a:latin typeface="Futura Medium" pitchFamily="2" charset="0"/>
        <a:ea typeface="+mn-ea"/>
        <a:cs typeface="Times New Roman" pitchFamily="18" charset="0"/>
      </a:defRPr>
    </a:lvl7pPr>
    <a:lvl8pPr marL="3200400" algn="l" defTabSz="914400" rtl="0" eaLnBrk="1" latinLnBrk="0" hangingPunct="1">
      <a:defRPr sz="2400" kern="1200">
        <a:solidFill>
          <a:schemeClr val="tx1"/>
        </a:solidFill>
        <a:latin typeface="Futura Medium" pitchFamily="2" charset="0"/>
        <a:ea typeface="+mn-ea"/>
        <a:cs typeface="Times New Roman" pitchFamily="18" charset="0"/>
      </a:defRPr>
    </a:lvl8pPr>
    <a:lvl9pPr marL="3657600" algn="l" defTabSz="914400" rtl="0" eaLnBrk="1" latinLnBrk="0" hangingPunct="1">
      <a:defRPr sz="2400" kern="1200">
        <a:solidFill>
          <a:schemeClr val="tx1"/>
        </a:solidFill>
        <a:latin typeface="Futura Medium" pitchFamily="2"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0000"/>
    <a:srgbClr val="FF9900"/>
    <a:srgbClr val="66CCFF"/>
    <a:srgbClr val="66FFFF"/>
    <a:srgbClr val="CC00FF"/>
    <a:srgbClr val="CCFFFF"/>
    <a:srgbClr val="B86730"/>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128" autoAdjust="0"/>
    <p:restoredTop sz="96649" autoAdjust="0"/>
  </p:normalViewPr>
  <p:slideViewPr>
    <p:cSldViewPr>
      <p:cViewPr>
        <p:scale>
          <a:sx n="100" d="100"/>
          <a:sy n="100" d="100"/>
        </p:scale>
        <p:origin x="-78" y="468"/>
      </p:cViewPr>
      <p:guideLst>
        <p:guide orient="horz" pos="720"/>
        <p:guide pos="336"/>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1998" y="-90"/>
      </p:cViewPr>
      <p:guideLst>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idx="2"/>
          </p:nvPr>
        </p:nvSpPr>
        <p:spPr bwMode="auto">
          <a:xfrm>
            <a:off x="928688" y="750888"/>
            <a:ext cx="4941887" cy="3708400"/>
          </a:xfrm>
          <a:prstGeom prst="rect">
            <a:avLst/>
          </a:prstGeom>
          <a:noFill/>
          <a:ln w="12700">
            <a:solidFill>
              <a:schemeClr val="tx1"/>
            </a:solidFill>
            <a:miter lim="800000"/>
            <a:headEnd/>
            <a:tailEnd/>
          </a:ln>
        </p:spPr>
      </p:sp>
      <p:sp>
        <p:nvSpPr>
          <p:cNvPr id="2051" name="Rectangle 3"/>
          <p:cNvSpPr>
            <a:spLocks noGrp="1" noChangeArrowheads="1"/>
          </p:cNvSpPr>
          <p:nvPr>
            <p:ph type="body" sz="quarter" idx="3"/>
          </p:nvPr>
        </p:nvSpPr>
        <p:spPr bwMode="auto">
          <a:xfrm>
            <a:off x="905126" y="4715832"/>
            <a:ext cx="4984346" cy="4464953"/>
          </a:xfrm>
          <a:prstGeom prst="rect">
            <a:avLst/>
          </a:prstGeom>
          <a:noFill/>
          <a:ln w="12700">
            <a:noFill/>
            <a:miter lim="800000"/>
            <a:headEnd/>
            <a:tailEnd/>
          </a:ln>
          <a:effectLst/>
        </p:spPr>
        <p:txBody>
          <a:bodyPr vert="horz" wrap="square" lIns="92207" tIns="45295" rIns="92207" bIns="45295" numCol="1" anchor="t" anchorCtr="0" compatLnSpc="1">
            <a:prstTxWarp prst="textNoShape">
              <a:avLst/>
            </a:prstTxWarp>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endParaRPr lang="en-GB" smtClean="0">
              <a:latin typeface="Futura Medium" pitchFamily="2" charset="0"/>
              <a:cs typeface="Arial" pitchFamily="34" charset="0"/>
            </a:endParaRPr>
          </a:p>
        </p:txBody>
      </p:sp>
      <p:sp>
        <p:nvSpPr>
          <p:cNvPr id="43012" name="Slide Number Placeholder 3"/>
          <p:cNvSpPr>
            <a:spLocks noGrp="1"/>
          </p:cNvSpPr>
          <p:nvPr>
            <p:ph type="sldNum" sz="quarter" idx="5"/>
          </p:nvPr>
        </p:nvSpPr>
        <p:spPr bwMode="auto">
          <a:xfrm>
            <a:off x="3850443" y="9428583"/>
            <a:ext cx="2945659" cy="496332"/>
          </a:xfrm>
          <a:prstGeom prst="rect">
            <a:avLst/>
          </a:prstGeom>
          <a:noFill/>
          <a:ln>
            <a:miter lim="800000"/>
            <a:headEnd/>
            <a:tailEnd/>
          </a:ln>
        </p:spPr>
        <p:txBody>
          <a:bodyPr/>
          <a:lstStyle/>
          <a:p>
            <a:fld id="{47B785D8-1F0F-4335-942E-551BF542152F}" type="slidenum">
              <a:rPr lang="en-US"/>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bwMode="auto">
          <a:xfrm>
            <a:off x="928688" y="754063"/>
            <a:ext cx="4941887" cy="3706812"/>
          </a:xfrm>
          <a:noFill/>
          <a:ln>
            <a:solidFill>
              <a:srgbClr val="000000"/>
            </a:solidFill>
            <a:miter lim="800000"/>
            <a:headEnd/>
            <a:tailEnd/>
          </a:ln>
        </p:spPr>
      </p:sp>
      <p:sp>
        <p:nvSpPr>
          <p:cNvPr id="158723" name="Rectangle 3"/>
          <p:cNvSpPr>
            <a:spLocks noGrp="1" noChangeArrowheads="1"/>
          </p:cNvSpPr>
          <p:nvPr>
            <p:ph type="body" idx="1"/>
          </p:nvPr>
        </p:nvSpPr>
        <p:spPr bwMode="auto">
          <a:xfrm>
            <a:off x="466460" y="4621214"/>
            <a:ext cx="5892290" cy="4775200"/>
          </a:xfrm>
          <a:noFill/>
        </p:spPr>
        <p:txBody>
          <a:bodyPr/>
          <a:lstStyle/>
          <a:p>
            <a:r>
              <a:rPr lang="en-US" smtClean="0">
                <a:latin typeface="Times New Roman" pitchFamily="18" charset="0"/>
                <a:cs typeface="Times New Roman" pitchFamily="18" charset="0"/>
              </a:rPr>
              <a:t>In order to carry out its functions properly, a hydraulic fluid must possess certain properties - the most important of these are shown in the next three slides.</a:t>
            </a:r>
          </a:p>
          <a:p>
            <a:r>
              <a:rPr lang="en-US" b="1" smtClean="0">
                <a:latin typeface="Times New Roman" pitchFamily="18" charset="0"/>
                <a:cs typeface="Times New Roman" pitchFamily="18" charset="0"/>
              </a:rPr>
              <a:t>Viscosity - </a:t>
            </a:r>
            <a:r>
              <a:rPr lang="en-US" b="1" smtClean="0">
                <a:solidFill>
                  <a:schemeClr val="accent2"/>
                </a:solidFill>
                <a:latin typeface="Times New Roman" pitchFamily="18" charset="0"/>
                <a:cs typeface="Times New Roman" pitchFamily="18" charset="0"/>
              </a:rPr>
              <a:t>The most important property of a hydraulic fluid, as far as lubrication of the system is concerned, is its viscosity</a:t>
            </a:r>
            <a:r>
              <a:rPr lang="en-US" smtClean="0">
                <a:latin typeface="Times New Roman" pitchFamily="18" charset="0"/>
                <a:cs typeface="Times New Roman" pitchFamily="18" charset="0"/>
              </a:rPr>
              <a:t>. The oil must have a high enough viscosity to lubricate the components of the system efficiently, especially the pump. It must also be thick enough to maintain an effective seal and restrict leakage through the working clearances of pumps, valves and motors. At the same time, the viscosity must not be so high that fluid friction prevents the oil circulating freely around the hydraulic circuit. In a fluid where the viscosity index (VI) has been increased by the addition of a VI-improver, it is important that the additive is resistant to mechanical breakdown through shearing.</a:t>
            </a:r>
          </a:p>
          <a:p>
            <a:r>
              <a:rPr lang="en-US" b="1" smtClean="0">
                <a:latin typeface="Times New Roman" pitchFamily="18" charset="0"/>
                <a:cs typeface="Times New Roman" pitchFamily="18" charset="0"/>
              </a:rPr>
              <a:t>Oxidation resistance - </a:t>
            </a:r>
            <a:r>
              <a:rPr lang="en-US" b="1" smtClean="0">
                <a:solidFill>
                  <a:schemeClr val="accent2"/>
                </a:solidFill>
                <a:latin typeface="Times New Roman" pitchFamily="18" charset="0"/>
                <a:cs typeface="Times New Roman" pitchFamily="18" charset="0"/>
              </a:rPr>
              <a:t>The service life of a hydraulic oil depends largely on its ability to resist oxidation.</a:t>
            </a:r>
            <a:r>
              <a:rPr lang="en-US" smtClean="0">
                <a:latin typeface="Times New Roman" pitchFamily="18" charset="0"/>
                <a:cs typeface="Times New Roman" pitchFamily="18" charset="0"/>
              </a:rPr>
              <a:t> Oxidation causes the fluid to darken and thicken. Sludge may form to block valves and filters, while acidic waste products promote corrosion and lacquer formation. High temperatures and pressures encourage fluid breakdown. Hydraulic fluids , therefore include anti-oxidant additives to inhibit oxidation and prolong service life.</a:t>
            </a:r>
          </a:p>
          <a:p>
            <a:r>
              <a:rPr lang="en-US" b="1" smtClean="0">
                <a:latin typeface="Times New Roman" pitchFamily="18" charset="0"/>
                <a:cs typeface="Times New Roman" pitchFamily="18" charset="0"/>
              </a:rPr>
              <a:t>Thermal stability - </a:t>
            </a:r>
            <a:r>
              <a:rPr lang="en-US" smtClean="0">
                <a:latin typeface="Times New Roman" pitchFamily="18" charset="0"/>
                <a:cs typeface="Times New Roman" pitchFamily="18" charset="0"/>
              </a:rPr>
              <a:t>Many modern hydraulic systems are designed to work at high temperatures. The fluids used in such systems must be sufficiently stable to resist degradation, sludge formation and corrosion of both ferrous and non-ferrous metals at these high operating temperatures.</a:t>
            </a:r>
          </a:p>
          <a:p>
            <a:r>
              <a:rPr lang="en-US" b="1" smtClean="0">
                <a:latin typeface="Times New Roman" pitchFamily="18" charset="0"/>
                <a:cs typeface="Times New Roman" pitchFamily="18" charset="0"/>
              </a:rPr>
              <a:t>Anti-wear properties - </a:t>
            </a:r>
            <a:r>
              <a:rPr lang="en-US" smtClean="0">
                <a:latin typeface="Times New Roman" pitchFamily="18" charset="0"/>
                <a:cs typeface="Times New Roman" pitchFamily="18" charset="0"/>
              </a:rPr>
              <a:t>Most hydraulic fluids contain anti-wear additives</a:t>
            </a:r>
            <a:r>
              <a:rPr lang="en-US" b="1" smtClean="0">
                <a:latin typeface="Times New Roman" pitchFamily="18" charset="0"/>
                <a:cs typeface="Times New Roman" pitchFamily="18" charset="0"/>
              </a:rPr>
              <a:t> </a:t>
            </a:r>
            <a:r>
              <a:rPr lang="en-US" smtClean="0">
                <a:latin typeface="Times New Roman" pitchFamily="18" charset="0"/>
                <a:cs typeface="Times New Roman" pitchFamily="18" charset="0"/>
              </a:rPr>
              <a:t>in their formulation to improve their load-carrying capabilities. They are of particular value in reducing wear in vane pumps where the vane tips slide against their casing at high speeds, under heavy loads, and create high temperatures. Anti-wear additives also reduce wear and extend the service life of gear pumps and piston pumps.</a:t>
            </a:r>
          </a:p>
          <a:p>
            <a:r>
              <a:rPr lang="en-US" b="1" smtClean="0">
                <a:latin typeface="Times New Roman" pitchFamily="18" charset="0"/>
                <a:cs typeface="Times New Roman" pitchFamily="18" charset="0"/>
              </a:rPr>
              <a:t>Air-release and anti-foaming properties - </a:t>
            </a:r>
            <a:r>
              <a:rPr lang="en-US" smtClean="0">
                <a:latin typeface="Times New Roman" pitchFamily="18" charset="0"/>
                <a:cs typeface="Times New Roman" pitchFamily="18" charset="0"/>
              </a:rPr>
              <a:t>The extent to which a hydraulic fluid can be compressed is markedly increased if air bubbles become trapped in it, perhaps as a result of leaks in the hydraulic system. This entrained air causes irregular and sluggish movement and can produce overheating (due to compression of the air bubbles). In addition, when a hydraulic fluid containing entrained air is returned to the system reservoir, foaming</a:t>
            </a:r>
            <a:r>
              <a:rPr lang="en-US" b="1" smtClean="0">
                <a:latin typeface="Times New Roman" pitchFamily="18" charset="0"/>
                <a:cs typeface="Times New Roman" pitchFamily="18" charset="0"/>
              </a:rPr>
              <a:t> </a:t>
            </a:r>
            <a:r>
              <a:rPr lang="en-US" smtClean="0">
                <a:latin typeface="Times New Roman" pitchFamily="18" charset="0"/>
                <a:cs typeface="Times New Roman" pitchFamily="18" charset="0"/>
              </a:rPr>
              <a:t>tends to occur as air bubbles rise to the surface of the fluid. If foam enters the hydraulic circuit from the reservoir system components may be damaged as foam is a much less effective lubricant than a continuous film of oil. Excessive foaming can also lead to loss of hydraulic fluid through the reservoir vents. To overcome these problems a hydraulic fluid should have good air-release and anti-foaming properties.</a:t>
            </a:r>
          </a:p>
          <a:p>
            <a:r>
              <a:rPr lang="en-US" b="1" smtClean="0">
                <a:latin typeface="Times New Roman" pitchFamily="18" charset="0"/>
                <a:cs typeface="Times New Roman" pitchFamily="18" charset="0"/>
              </a:rPr>
              <a:t>Demulsibility</a:t>
            </a:r>
            <a:r>
              <a:rPr lang="en-US" smtClean="0">
                <a:latin typeface="Times New Roman" pitchFamily="18" charset="0"/>
                <a:cs typeface="Times New Roman" pitchFamily="18" charset="0"/>
              </a:rPr>
              <a:t> - Hydraulic fluids are often contaminated with water which tends to enter the system through the reservoir as condensation. Water can promote corrosion of pumps, valves and bearings, and can significantly affect the lubricating properties of the fluid. At the temperatures at which many systems operate the water is not evaporated from the fluid. It is therefore important that the fluid has  the ability to shed water rapidly (i.e. possess good demulsibility). </a:t>
            </a:r>
          </a:p>
          <a:p>
            <a:r>
              <a:rPr lang="en-US" b="1" smtClean="0">
                <a:latin typeface="Times New Roman" pitchFamily="18" charset="0"/>
                <a:cs typeface="Times New Roman" pitchFamily="18" charset="0"/>
              </a:rPr>
              <a:t>Filterability - </a:t>
            </a:r>
            <a:r>
              <a:rPr lang="en-US" smtClean="0">
                <a:latin typeface="Times New Roman" pitchFamily="18" charset="0"/>
                <a:cs typeface="Times New Roman" pitchFamily="18" charset="0"/>
              </a:rPr>
              <a:t>A major cause of failure of hydraulic systems is contamination of the hydraulic fluid. Filters are therefore incorporated into the system circuit to remove solid particles and other contaminants. It is important that the fluid itself will pass easily through these filters without clogging them (i.e. possess good filterability). </a:t>
            </a:r>
          </a:p>
          <a:p>
            <a:r>
              <a:rPr lang="en-US" b="1" smtClean="0">
                <a:latin typeface="Times New Roman" pitchFamily="18" charset="0"/>
                <a:cs typeface="Times New Roman" pitchFamily="18" charset="0"/>
              </a:rPr>
              <a:t>Seal compatibility</a:t>
            </a:r>
            <a:r>
              <a:rPr lang="en-US" smtClean="0">
                <a:latin typeface="Times New Roman" pitchFamily="18" charset="0"/>
                <a:cs typeface="Times New Roman" pitchFamily="18" charset="0"/>
              </a:rPr>
              <a:t> – seals used in hydraulic systems are usually made of synthetic elastomers – it is important that the hydraulic fluid is compatible with these materials. Slight swelling of the seals should take place in service to ensure effective sealing. However, excessive swelling, softening or shrinkage is unacceptable.</a:t>
            </a:r>
          </a:p>
          <a:p>
            <a:r>
              <a:rPr lang="en-US" b="1" smtClean="0">
                <a:latin typeface="Times New Roman" pitchFamily="18" charset="0"/>
                <a:cs typeface="Times New Roman" pitchFamily="18" charset="0"/>
              </a:rPr>
              <a:t>Anti-corrosion properties </a:t>
            </a:r>
            <a:r>
              <a:rPr lang="en-US" smtClean="0">
                <a:latin typeface="Times New Roman" pitchFamily="18" charset="0"/>
                <a:cs typeface="Times New Roman" pitchFamily="18" charset="0"/>
              </a:rPr>
              <a:t>- Hydraulic fluids contain corrosion inhibitors to combat corrosion caused by the effects of water contamination and acidic fluid breakdown products. Protection should be given to both ferrous and non-ferrous (e.g. ‘yellow metal’) components. </a:t>
            </a:r>
            <a:endParaRPr lang="en-US" b="1" smtClean="0">
              <a:latin typeface="Times New Roman" pitchFamily="18" charset="0"/>
              <a:cs typeface="Times New Roman" pitchFamily="18" charset="0"/>
            </a:endParaRPr>
          </a:p>
          <a:p>
            <a:r>
              <a:rPr lang="en-US" b="1" smtClean="0">
                <a:latin typeface="Times New Roman" pitchFamily="18" charset="0"/>
                <a:cs typeface="Times New Roman" pitchFamily="18" charset="0"/>
              </a:rPr>
              <a:t>‘Stick-slip’ characteristics - </a:t>
            </a:r>
            <a:r>
              <a:rPr lang="en-US" smtClean="0">
                <a:latin typeface="Times New Roman" pitchFamily="18" charset="0"/>
                <a:cs typeface="Times New Roman" pitchFamily="18" charset="0"/>
              </a:rPr>
              <a:t>In some hydraulic equipment there may be a tendency for motion to be jerky. This so-called ‘stick-slip’</a:t>
            </a:r>
            <a:r>
              <a:rPr lang="en-US" b="1" smtClean="0">
                <a:latin typeface="Times New Roman" pitchFamily="18" charset="0"/>
                <a:cs typeface="Times New Roman" pitchFamily="18" charset="0"/>
              </a:rPr>
              <a:t> </a:t>
            </a:r>
            <a:r>
              <a:rPr lang="en-US" smtClean="0">
                <a:latin typeface="Times New Roman" pitchFamily="18" charset="0"/>
                <a:cs typeface="Times New Roman" pitchFamily="18" charset="0"/>
              </a:rPr>
              <a:t>motion is particularly likely to occur in linear actuators when they are operated at low speeds and high loads. The actuator pistons tend to stick as static friction builds a maximum and then slip as it is overcome. ‘Stick-slip’ can cause problems when smooth movements are critically important, for example in flight simulators and some machine tools. Friction-modifying additives may be added to the hydraulic fluid to improve its frictional characteristics and help prevent the occurrence of ‘stick-slip’. Such additives can also help with the lubrication of particularly efficient seals.</a:t>
            </a:r>
          </a:p>
          <a:p>
            <a:endParaRPr lang="en-US" smtClean="0">
              <a:latin typeface="Times New Roman" pitchFamily="18" charset="0"/>
              <a:cs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51100" y="9428164"/>
            <a:ext cx="2944958" cy="496887"/>
          </a:xfrm>
          <a:prstGeom prst="rect">
            <a:avLst/>
          </a:prstGeom>
          <a:ln/>
        </p:spPr>
        <p:txBody>
          <a:bodyPr/>
          <a:lstStyle/>
          <a:p>
            <a:fld id="{AA0EBFDE-F1E3-4907-847C-0081728A6374}" type="slidenum">
              <a:rPr lang="en-US"/>
              <a:pPr/>
              <a:t>34</a:t>
            </a:fld>
            <a:endParaRPr lang="en-US"/>
          </a:p>
        </p:txBody>
      </p:sp>
      <p:sp>
        <p:nvSpPr>
          <p:cNvPr id="556034" name="Rectangle 2"/>
          <p:cNvSpPr>
            <a:spLocks noGrp="1" noRot="1" noChangeAspect="1" noChangeArrowheads="1" noTextEdit="1"/>
          </p:cNvSpPr>
          <p:nvPr>
            <p:ph type="sldImg"/>
          </p:nvPr>
        </p:nvSpPr>
        <p:spPr>
          <a:xfrm>
            <a:off x="925513" y="754063"/>
            <a:ext cx="4946650" cy="3709987"/>
          </a:xfrm>
          <a:ln/>
        </p:spPr>
      </p:sp>
      <p:sp>
        <p:nvSpPr>
          <p:cNvPr id="556035" name="Rectangle 3"/>
          <p:cNvSpPr>
            <a:spLocks noGrp="1" noChangeArrowheads="1"/>
          </p:cNvSpPr>
          <p:nvPr>
            <p:ph type="body" idx="1"/>
          </p:nvPr>
        </p:nvSpPr>
        <p:spPr>
          <a:xfrm>
            <a:off x="906143" y="4713290"/>
            <a:ext cx="4985393" cy="4467225"/>
          </a:xfrm>
        </p:spPr>
        <p:txBody>
          <a:bodyPr/>
          <a:lstStyle/>
          <a:p>
            <a:pPr algn="just"/>
            <a:endParaRPr lang="en-GB">
              <a:latin typeface="Futura Medium" pitchFamily="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US" smtClean="0">
              <a:latin typeface="Futura Medium" pitchFamily="2" charset="0"/>
              <a:cs typeface="Arial" pitchFamily="34" charset="0"/>
            </a:endParaRPr>
          </a:p>
        </p:txBody>
      </p:sp>
      <p:sp>
        <p:nvSpPr>
          <p:cNvPr id="47108" name="Slide Number Placeholder 3"/>
          <p:cNvSpPr>
            <a:spLocks noGrp="1"/>
          </p:cNvSpPr>
          <p:nvPr>
            <p:ph type="sldNum" sz="quarter" idx="5"/>
          </p:nvPr>
        </p:nvSpPr>
        <p:spPr bwMode="auto">
          <a:xfrm>
            <a:off x="3850443" y="9428583"/>
            <a:ext cx="2945659" cy="496332"/>
          </a:xfrm>
          <a:prstGeom prst="rect">
            <a:avLst/>
          </a:prstGeom>
          <a:noFill/>
          <a:ln>
            <a:miter lim="800000"/>
            <a:headEnd/>
            <a:tailEnd/>
          </a:ln>
        </p:spPr>
        <p:txBody>
          <a:bodyPr/>
          <a:lstStyle/>
          <a:p>
            <a:fld id="{B72774F2-2A91-4922-A512-AE5A9F3E8A32}" type="slidenum">
              <a:rPr lang="en-US"/>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50443" y="9428583"/>
            <a:ext cx="2945659" cy="496332"/>
          </a:xfrm>
          <a:prstGeom prst="rect">
            <a:avLst/>
          </a:prstGeom>
          <a:ln/>
        </p:spPr>
        <p:txBody>
          <a:bodyPr/>
          <a:lstStyle/>
          <a:p>
            <a:fld id="{8E68C5D1-6043-4E04-BC0B-BEC706007BE7}" type="slidenum">
              <a:rPr lang="en-GB"/>
              <a:pPr/>
              <a:t>10</a:t>
            </a:fld>
            <a:endParaRPr lang="en-GB"/>
          </a:p>
        </p:txBody>
      </p:sp>
      <p:sp>
        <p:nvSpPr>
          <p:cNvPr id="15362" name="Rectangle 2"/>
          <p:cNvSpPr>
            <a:spLocks noGrp="1" noRot="1" noChangeAspect="1" noChangeArrowheads="1" noTextEdit="1"/>
          </p:cNvSpPr>
          <p:nvPr>
            <p:ph type="sldImg"/>
          </p:nvPr>
        </p:nvSpPr>
        <p:spPr>
          <a:xfrm>
            <a:off x="1077913" y="865188"/>
            <a:ext cx="4638675" cy="3479800"/>
          </a:xfrm>
          <a:ln w="12699" cap="flat">
            <a:solidFill>
              <a:schemeClr val="tx1"/>
            </a:solidFill>
          </a:ln>
        </p:spPr>
      </p:sp>
      <p:sp>
        <p:nvSpPr>
          <p:cNvPr id="15363" name="Rectangle 3"/>
          <p:cNvSpPr>
            <a:spLocks noGrp="1" noChangeArrowheads="1"/>
          </p:cNvSpPr>
          <p:nvPr>
            <p:ph type="body" idx="1"/>
          </p:nvPr>
        </p:nvSpPr>
        <p:spPr>
          <a:xfrm>
            <a:off x="904784" y="4715154"/>
            <a:ext cx="4986535" cy="4180907"/>
          </a:xfrm>
          <a:ln/>
        </p:spPr>
        <p:txBody>
          <a:bodyPr lIns="92075" tIns="46038" rIns="92075" bIns="46038"/>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50443" y="9428583"/>
            <a:ext cx="2945659" cy="496332"/>
          </a:xfrm>
          <a:prstGeom prst="rect">
            <a:avLst/>
          </a:prstGeom>
          <a:ln/>
        </p:spPr>
        <p:txBody>
          <a:bodyPr/>
          <a:lstStyle/>
          <a:p>
            <a:fld id="{5AB2E5EC-8C26-420C-A85E-05A8E919D613}" type="slidenum">
              <a:rPr lang="en-GB"/>
              <a:pPr/>
              <a:t>12</a:t>
            </a:fld>
            <a:endParaRPr lang="en-GB"/>
          </a:p>
        </p:txBody>
      </p:sp>
      <p:sp>
        <p:nvSpPr>
          <p:cNvPr id="29698" name="Rectangle 2"/>
          <p:cNvSpPr>
            <a:spLocks noGrp="1" noRot="1" noChangeAspect="1" noChangeArrowheads="1" noTextEdit="1"/>
          </p:cNvSpPr>
          <p:nvPr>
            <p:ph type="sldImg"/>
          </p:nvPr>
        </p:nvSpPr>
        <p:spPr>
          <a:xfrm>
            <a:off x="1077913" y="865188"/>
            <a:ext cx="4638675" cy="3479800"/>
          </a:xfrm>
          <a:ln w="12699" cap="flat">
            <a:solidFill>
              <a:schemeClr val="tx1"/>
            </a:solidFill>
          </a:ln>
        </p:spPr>
      </p:sp>
      <p:sp>
        <p:nvSpPr>
          <p:cNvPr id="29699" name="Rectangle 3"/>
          <p:cNvSpPr>
            <a:spLocks noGrp="1" noChangeArrowheads="1"/>
          </p:cNvSpPr>
          <p:nvPr>
            <p:ph type="body" idx="1"/>
          </p:nvPr>
        </p:nvSpPr>
        <p:spPr>
          <a:xfrm>
            <a:off x="904784" y="4715154"/>
            <a:ext cx="4986535" cy="4180907"/>
          </a:xfrm>
          <a:ln/>
        </p:spPr>
        <p:txBody>
          <a:bodyPr lIns="92075" tIns="46038" rIns="92075" bIns="46038"/>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50443" y="9428583"/>
            <a:ext cx="2945659" cy="496332"/>
          </a:xfrm>
          <a:prstGeom prst="rect">
            <a:avLst/>
          </a:prstGeom>
          <a:ln/>
        </p:spPr>
        <p:txBody>
          <a:bodyPr/>
          <a:lstStyle/>
          <a:p>
            <a:fld id="{773021D8-B3F9-4800-8879-9748719C9B5E}" type="slidenum">
              <a:rPr lang="en-GB"/>
              <a:pPr/>
              <a:t>14</a:t>
            </a:fld>
            <a:endParaRPr lang="en-GB"/>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en-US"/>
              <a:t>Shell Cardium and Shell Cardium EP are differentiated based on the design of the crushers and the load carrying requirements. The basic difference comes in with the concentration of MOS2 for high load carrying operations. A suitable selection of the Oil will ensure smooth operations and low unscheduled downtime which the customer cannot afford.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50443" y="9428583"/>
            <a:ext cx="2945659" cy="496332"/>
          </a:xfrm>
          <a:prstGeom prst="rect">
            <a:avLst/>
          </a:prstGeom>
          <a:ln/>
        </p:spPr>
        <p:txBody>
          <a:bodyPr/>
          <a:lstStyle/>
          <a:p>
            <a:fld id="{A0AEFD15-9DB7-4971-A23E-9D87471EEE1E}" type="slidenum">
              <a:rPr lang="en-GB"/>
              <a:pPr/>
              <a:t>15</a:t>
            </a:fld>
            <a:endParaRPr lang="en-GB"/>
          </a:p>
        </p:txBody>
      </p:sp>
      <p:sp>
        <p:nvSpPr>
          <p:cNvPr id="159746" name="Rectangle 2"/>
          <p:cNvSpPr>
            <a:spLocks noGrp="1" noRot="1" noChangeAspect="1" noChangeArrowheads="1" noTextEdit="1"/>
          </p:cNvSpPr>
          <p:nvPr>
            <p:ph type="sldImg"/>
          </p:nvPr>
        </p:nvSpPr>
        <p:spPr>
          <a:xfrm>
            <a:off x="1081088" y="866775"/>
            <a:ext cx="4637087" cy="3478213"/>
          </a:xfrm>
          <a:ln w="12700" cap="flat">
            <a:solidFill>
              <a:schemeClr val="tx1"/>
            </a:solidFill>
          </a:ln>
        </p:spPr>
      </p:sp>
      <p:sp>
        <p:nvSpPr>
          <p:cNvPr id="159747" name="Rectangle 3"/>
          <p:cNvSpPr>
            <a:spLocks noGrp="1" noChangeArrowheads="1"/>
          </p:cNvSpPr>
          <p:nvPr>
            <p:ph type="body" idx="1"/>
          </p:nvPr>
        </p:nvSpPr>
        <p:spPr>
          <a:xfrm>
            <a:off x="906357" y="4718600"/>
            <a:ext cx="4983389" cy="4177460"/>
          </a:xfrm>
          <a:noFill/>
          <a:ln/>
        </p:spPr>
        <p:txBody>
          <a:bodyPr lIns="92075" tIns="46038" rIns="92075" bIns="46038"/>
          <a:lstStyle/>
          <a:p>
            <a:r>
              <a:rPr lang="en-US"/>
              <a:t>Properties related with the Oil performance:</a:t>
            </a:r>
          </a:p>
          <a:p>
            <a:r>
              <a:rPr lang="en-US"/>
              <a:t>Viscosity ensures the maintenance of the oil between the meshing teeth. The load carrying capability of the oil is such where direct contact can be avoided.The oil is operative in outside ambient conditions where the environment plays a strong effect on the oil and deterioration due to water in the atmosphere results in low viscosity and high wear. The metal surface of the gears can be corroded with respect to the moisturized environment.This is the problem being faced by the maintenance department and probability of Low pitting is high resulting in operational lossess.</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50443" y="9428583"/>
            <a:ext cx="2945659" cy="496332"/>
          </a:xfrm>
          <a:prstGeom prst="rect">
            <a:avLst/>
          </a:prstGeom>
          <a:ln/>
        </p:spPr>
        <p:txBody>
          <a:bodyPr/>
          <a:lstStyle/>
          <a:p>
            <a:fld id="{EF51F69E-994F-4FC9-8C60-9E8FE7079FFE}" type="slidenum">
              <a:rPr lang="en-GB"/>
              <a:pPr/>
              <a:t>19</a:t>
            </a:fld>
            <a:endParaRPr lang="en-GB"/>
          </a:p>
        </p:txBody>
      </p:sp>
      <p:sp>
        <p:nvSpPr>
          <p:cNvPr id="165890" name="Rectangle 2"/>
          <p:cNvSpPr>
            <a:spLocks noGrp="1" noRot="1" noChangeAspect="1" noChangeArrowheads="1" noTextEdit="1"/>
          </p:cNvSpPr>
          <p:nvPr>
            <p:ph type="sldImg"/>
          </p:nvPr>
        </p:nvSpPr>
        <p:spPr>
          <a:xfrm>
            <a:off x="1081088" y="866775"/>
            <a:ext cx="4637087" cy="3478213"/>
          </a:xfrm>
          <a:ln w="12700" cap="flat">
            <a:solidFill>
              <a:schemeClr val="tx1"/>
            </a:solidFill>
          </a:ln>
        </p:spPr>
      </p:sp>
      <p:sp>
        <p:nvSpPr>
          <p:cNvPr id="165891" name="Rectangle 3"/>
          <p:cNvSpPr>
            <a:spLocks noGrp="1" noChangeArrowheads="1"/>
          </p:cNvSpPr>
          <p:nvPr>
            <p:ph type="body" idx="1"/>
          </p:nvPr>
        </p:nvSpPr>
        <p:spPr>
          <a:xfrm>
            <a:off x="906357" y="4718600"/>
            <a:ext cx="4983389" cy="4177460"/>
          </a:xfrm>
          <a:ln/>
        </p:spPr>
        <p:txBody>
          <a:bodyPr lIns="92075" tIns="46038" rIns="92075" bIns="46038"/>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50443" y="9428583"/>
            <a:ext cx="2945659" cy="496332"/>
          </a:xfrm>
          <a:prstGeom prst="rect">
            <a:avLst/>
          </a:prstGeom>
          <a:ln/>
        </p:spPr>
        <p:txBody>
          <a:bodyPr/>
          <a:lstStyle/>
          <a:p>
            <a:fld id="{F9F614C3-E4C3-4F2C-996C-053B00C5E413}" type="slidenum">
              <a:rPr lang="en-GB"/>
              <a:pPr/>
              <a:t>21</a:t>
            </a:fld>
            <a:endParaRPr lang="en-GB"/>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r>
              <a:rPr lang="en-US"/>
              <a:t>The customer expectations and the OEM expectations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flipH="1">
            <a:off x="466725" y="1304925"/>
            <a:ext cx="7018338" cy="5084763"/>
          </a:xfrm>
          <a:prstGeom prst="rect">
            <a:avLst/>
          </a:prstGeom>
          <a:solidFill>
            <a:srgbClr val="FCEC8B"/>
          </a:solidFill>
          <a:ln w="9525">
            <a:noFill/>
            <a:miter lim="800000"/>
            <a:headEnd/>
            <a:tailEnd/>
          </a:ln>
          <a:effectLst/>
        </p:spPr>
        <p:txBody>
          <a:bodyPr wrap="none" anchor="ctr"/>
          <a:lstStyle/>
          <a:p>
            <a:pPr>
              <a:defRPr/>
            </a:pPr>
            <a:r>
              <a:rPr lang="en-MY"/>
              <a:t> </a:t>
            </a:r>
          </a:p>
        </p:txBody>
      </p:sp>
      <p:sp>
        <p:nvSpPr>
          <p:cNvPr id="5" name="Rectangle 4"/>
          <p:cNvSpPr>
            <a:spLocks noChangeArrowheads="1"/>
          </p:cNvSpPr>
          <p:nvPr/>
        </p:nvSpPr>
        <p:spPr bwMode="auto">
          <a:xfrm flipH="1">
            <a:off x="1546225" y="225425"/>
            <a:ext cx="7061200" cy="5038725"/>
          </a:xfrm>
          <a:prstGeom prst="rect">
            <a:avLst/>
          </a:prstGeom>
          <a:solidFill>
            <a:srgbClr val="FAE374"/>
          </a:solidFill>
          <a:ln w="9525">
            <a:noFill/>
            <a:miter lim="800000"/>
            <a:headEnd/>
            <a:tailEnd/>
          </a:ln>
          <a:effectLst/>
        </p:spPr>
        <p:txBody>
          <a:bodyPr wrap="none" anchor="ctr"/>
          <a:lstStyle/>
          <a:p>
            <a:pPr>
              <a:defRPr/>
            </a:pPr>
            <a:endParaRPr lang="en-MY"/>
          </a:p>
        </p:txBody>
      </p:sp>
      <p:sp>
        <p:nvSpPr>
          <p:cNvPr id="6" name="Rectangle 4"/>
          <p:cNvSpPr>
            <a:spLocks noChangeArrowheads="1"/>
          </p:cNvSpPr>
          <p:nvPr/>
        </p:nvSpPr>
        <p:spPr bwMode="auto">
          <a:xfrm flipH="1">
            <a:off x="1524000" y="1371600"/>
            <a:ext cx="5942013" cy="3959225"/>
          </a:xfrm>
          <a:prstGeom prst="rect">
            <a:avLst/>
          </a:prstGeom>
          <a:solidFill>
            <a:schemeClr val="bg2"/>
          </a:solidFill>
          <a:ln w="9525">
            <a:noFill/>
            <a:miter lim="800000"/>
            <a:headEnd/>
            <a:tailEnd/>
          </a:ln>
        </p:spPr>
        <p:txBody>
          <a:bodyPr wrap="none" anchor="ctr"/>
          <a:lstStyle/>
          <a:p>
            <a:pPr>
              <a:defRPr/>
            </a:pPr>
            <a:endParaRPr lang="en-MY"/>
          </a:p>
        </p:txBody>
      </p:sp>
      <p:pic>
        <p:nvPicPr>
          <p:cNvPr id="7" name="Picture 1053" descr="X:\Live Client Projects\Shell_template_boilerplates_161109\client\Amends\Shell-2010-Pecten-RGBpc.gif"/>
          <p:cNvPicPr>
            <a:picLocks noChangeAspect="1" noChangeArrowheads="1"/>
          </p:cNvPicPr>
          <p:nvPr/>
        </p:nvPicPr>
        <p:blipFill>
          <a:blip r:embed="rId2" cstate="print"/>
          <a:srcRect/>
          <a:stretch>
            <a:fillRect/>
          </a:stretch>
        </p:blipFill>
        <p:spPr bwMode="auto">
          <a:xfrm>
            <a:off x="473075" y="287338"/>
            <a:ext cx="717550" cy="666750"/>
          </a:xfrm>
          <a:prstGeom prst="rect">
            <a:avLst/>
          </a:prstGeom>
          <a:noFill/>
          <a:ln w="9525">
            <a:noFill/>
            <a:miter lim="800000"/>
            <a:headEnd/>
            <a:tailEnd/>
          </a:ln>
        </p:spPr>
      </p:pic>
      <p:sp>
        <p:nvSpPr>
          <p:cNvPr id="164876" name="Rectangle 1036"/>
          <p:cNvSpPr>
            <a:spLocks noGrp="1" noChangeArrowheads="1"/>
          </p:cNvSpPr>
          <p:nvPr>
            <p:ph type="subTitle" sz="quarter" idx="1"/>
          </p:nvPr>
        </p:nvSpPr>
        <p:spPr>
          <a:xfrm>
            <a:off x="1698625" y="2849563"/>
            <a:ext cx="2698750" cy="1619250"/>
          </a:xfrm>
          <a:ln/>
        </p:spPr>
        <p:txBody>
          <a:bodyPr/>
          <a:lstStyle>
            <a:lvl1pPr marL="0" indent="0">
              <a:buFont typeface="Wingdings" pitchFamily="2" charset="2"/>
              <a:buNone/>
              <a:defRPr sz="1800"/>
            </a:lvl1pPr>
          </a:lstStyle>
          <a:p>
            <a:r>
              <a:rPr lang="en-US" dirty="0" smtClean="0"/>
              <a:t>Click to edit Master subtitle style</a:t>
            </a:r>
            <a:endParaRPr lang="en-US" dirty="0"/>
          </a:p>
        </p:txBody>
      </p:sp>
      <p:sp>
        <p:nvSpPr>
          <p:cNvPr id="8" name="Rectangle 4"/>
          <p:cNvSpPr>
            <a:spLocks noGrp="1" noChangeArrowheads="1"/>
          </p:cNvSpPr>
          <p:nvPr>
            <p:ph type="dt" sz="half" idx="10"/>
          </p:nvPr>
        </p:nvSpPr>
        <p:spPr/>
        <p:txBody>
          <a:bodyPr/>
          <a:lstStyle>
            <a:lvl1pPr>
              <a:defRPr/>
            </a:lvl1pPr>
          </a:lstStyle>
          <a:p>
            <a:pPr>
              <a:defRPr/>
            </a:pPr>
            <a:fld id="{A113D728-28EE-46BF-8E0D-B602C2DA98B2}" type="datetime4">
              <a:rPr lang="en-US" smtClean="0"/>
              <a:pPr>
                <a:defRPr/>
              </a:pPr>
              <a:t>September 11, 2011</a:t>
            </a:fld>
            <a:endParaRPr lang="en-US" dirty="0"/>
          </a:p>
        </p:txBody>
      </p:sp>
      <p:sp>
        <p:nvSpPr>
          <p:cNvPr id="11" name="Text Placeholder 10"/>
          <p:cNvSpPr>
            <a:spLocks noGrp="1"/>
          </p:cNvSpPr>
          <p:nvPr>
            <p:ph type="body" sz="quarter" idx="11" hasCustomPrompt="1"/>
          </p:nvPr>
        </p:nvSpPr>
        <p:spPr>
          <a:xfrm>
            <a:off x="2743200" y="6477000"/>
            <a:ext cx="4191000" cy="304800"/>
          </a:xfrm>
        </p:spPr>
        <p:txBody>
          <a:bodyPr/>
          <a:lstStyle>
            <a:lvl1pPr>
              <a:buNone/>
              <a:defRPr baseline="0"/>
            </a:lvl1pPr>
          </a:lstStyle>
          <a:p>
            <a:pPr lvl="0"/>
            <a:r>
              <a:rPr lang="en-US" dirty="0" smtClean="0"/>
              <a:t>Reliable Product Smooth Operations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13"/>
          <p:cNvSpPr>
            <a:spLocks noGrp="1"/>
          </p:cNvSpPr>
          <p:nvPr>
            <p:ph type="sldNum" sz="quarter" idx="12"/>
          </p:nvPr>
        </p:nvSpPr>
        <p:spPr/>
        <p:txBody>
          <a:bodyPr/>
          <a:lstStyle/>
          <a:p>
            <a:pPr>
              <a:defRPr/>
            </a:pPr>
            <a:fld id="{B420FCB2-DA9B-4091-BB3A-89BF1E4E5B9C}" type="slidenum">
              <a:rPr lang="en-US" smtClean="0"/>
              <a:pPr>
                <a:defRPr/>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01DD86-6720-4C9B-BBF7-CDED148A8E1E}" type="datetime4">
              <a:rPr lang="en-US" smtClean="0"/>
              <a:pPr>
                <a:defRPr/>
              </a:pPr>
              <a:t>September 11, 2011</a:t>
            </a:fld>
            <a:endParaRPr lang="en-US"/>
          </a:p>
        </p:txBody>
      </p:sp>
      <p:sp>
        <p:nvSpPr>
          <p:cNvPr id="5" name="Slide Number Placeholder 4"/>
          <p:cNvSpPr>
            <a:spLocks noGrp="1"/>
          </p:cNvSpPr>
          <p:nvPr>
            <p:ph type="sldNum" sz="quarter" idx="11"/>
          </p:nvPr>
        </p:nvSpPr>
        <p:spPr/>
        <p:txBody>
          <a:bodyPr/>
          <a:lstStyle>
            <a:lvl1pPr>
              <a:defRPr/>
            </a:lvl1pPr>
          </a:lstStyle>
          <a:p>
            <a:pPr>
              <a:defRPr/>
            </a:pPr>
            <a:fld id="{E56EC6CD-7F99-4450-A95D-78C7516C35AE}" type="slidenum">
              <a:rPr lang="en-US"/>
              <a:pPr>
                <a:defRPr/>
              </a:pPr>
              <a:t>‹#›</a:t>
            </a:fld>
            <a:endParaRPr lang="en-US"/>
          </a:p>
        </p:txBody>
      </p:sp>
      <p:sp>
        <p:nvSpPr>
          <p:cNvPr id="6" name="Footer Placeholder 5"/>
          <p:cNvSpPr>
            <a:spLocks noGrp="1"/>
          </p:cNvSpPr>
          <p:nvPr>
            <p:ph type="ftr" sz="quarter" idx="12"/>
          </p:nvPr>
        </p:nvSpPr>
        <p:spPr>
          <a:xfrm>
            <a:off x="3162300" y="6465888"/>
            <a:ext cx="2519363" cy="323850"/>
          </a:xfrm>
          <a:prstGeom prst="rect">
            <a:avLst/>
          </a:prstGeom>
        </p:spPr>
        <p:txBody>
          <a:bodyPr/>
          <a:lstStyle>
            <a:lvl1pPr>
              <a:defRPr/>
            </a:lvl1pPr>
          </a:lstStyle>
          <a:p>
            <a:pPr>
              <a:defRPr/>
            </a:pPr>
            <a:r>
              <a:rPr lang="en-US" smtClean="0"/>
              <a:t>Reliable Product Smooth Operations</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4463" y="255588"/>
            <a:ext cx="2157412"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463" y="255588"/>
            <a:ext cx="6324600"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7A8B0F-C6A4-49BC-9272-691B430C1199}" type="datetime4">
              <a:rPr lang="en-US" smtClean="0"/>
              <a:pPr>
                <a:defRPr/>
              </a:pPr>
              <a:t>September 11, 2011</a:t>
            </a:fld>
            <a:endParaRPr lang="en-US"/>
          </a:p>
        </p:txBody>
      </p:sp>
      <p:sp>
        <p:nvSpPr>
          <p:cNvPr id="5" name="Slide Number Placeholder 4"/>
          <p:cNvSpPr>
            <a:spLocks noGrp="1"/>
          </p:cNvSpPr>
          <p:nvPr>
            <p:ph type="sldNum" sz="quarter" idx="11"/>
          </p:nvPr>
        </p:nvSpPr>
        <p:spPr/>
        <p:txBody>
          <a:bodyPr/>
          <a:lstStyle>
            <a:lvl1pPr>
              <a:defRPr/>
            </a:lvl1pPr>
          </a:lstStyle>
          <a:p>
            <a:pPr>
              <a:defRPr/>
            </a:pPr>
            <a:fld id="{04BFF226-F985-4A04-B478-8A2C1822CADA}" type="slidenum">
              <a:rPr lang="en-US"/>
              <a:pPr>
                <a:defRPr/>
              </a:pPr>
              <a:t>‹#›</a:t>
            </a:fld>
            <a:endParaRPr lang="en-US"/>
          </a:p>
        </p:txBody>
      </p:sp>
      <p:sp>
        <p:nvSpPr>
          <p:cNvPr id="6" name="Footer Placeholder 5"/>
          <p:cNvSpPr>
            <a:spLocks noGrp="1"/>
          </p:cNvSpPr>
          <p:nvPr>
            <p:ph type="ftr" sz="quarter" idx="12"/>
          </p:nvPr>
        </p:nvSpPr>
        <p:spPr>
          <a:xfrm>
            <a:off x="3162300" y="6465888"/>
            <a:ext cx="2519363" cy="323850"/>
          </a:xfrm>
          <a:prstGeom prst="rect">
            <a:avLst/>
          </a:prstGeom>
        </p:spPr>
        <p:txBody>
          <a:bodyPr/>
          <a:lstStyle>
            <a:lvl1pPr>
              <a:defRPr/>
            </a:lvl1pPr>
          </a:lstStyle>
          <a:p>
            <a:pPr>
              <a:defRPr/>
            </a:pPr>
            <a:r>
              <a:rPr lang="en-US" smtClean="0"/>
              <a:t>Reliable Product Smooth Operations</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flipH="1">
            <a:off x="466725" y="1304925"/>
            <a:ext cx="7018338" cy="5084763"/>
          </a:xfrm>
          <a:prstGeom prst="rect">
            <a:avLst/>
          </a:prstGeom>
          <a:solidFill>
            <a:srgbClr val="FCEC8B"/>
          </a:solidFill>
          <a:ln w="9525">
            <a:noFill/>
            <a:miter lim="800000"/>
            <a:headEnd/>
            <a:tailEnd/>
          </a:ln>
          <a:effectLst/>
        </p:spPr>
        <p:txBody>
          <a:bodyPr wrap="none" anchor="ctr"/>
          <a:lstStyle/>
          <a:p>
            <a:pPr>
              <a:defRPr/>
            </a:pPr>
            <a:r>
              <a:rPr lang="en-GB" dirty="0"/>
              <a:t> </a:t>
            </a:r>
          </a:p>
        </p:txBody>
      </p:sp>
      <p:sp>
        <p:nvSpPr>
          <p:cNvPr id="5" name="Rectangle 4"/>
          <p:cNvSpPr>
            <a:spLocks noChangeArrowheads="1"/>
          </p:cNvSpPr>
          <p:nvPr/>
        </p:nvSpPr>
        <p:spPr bwMode="auto">
          <a:xfrm flipH="1">
            <a:off x="1546225" y="225425"/>
            <a:ext cx="7061200" cy="5038725"/>
          </a:xfrm>
          <a:prstGeom prst="rect">
            <a:avLst/>
          </a:prstGeom>
          <a:solidFill>
            <a:srgbClr val="FAE374"/>
          </a:solidFill>
          <a:ln w="9525">
            <a:noFill/>
            <a:miter lim="800000"/>
            <a:headEnd/>
            <a:tailEnd/>
          </a:ln>
          <a:effectLst/>
        </p:spPr>
        <p:txBody>
          <a:bodyPr wrap="none" anchor="ctr"/>
          <a:lstStyle/>
          <a:p>
            <a:pPr>
              <a:defRPr/>
            </a:pPr>
            <a:endParaRPr lang="en-GB" dirty="0"/>
          </a:p>
        </p:txBody>
      </p:sp>
      <p:sp>
        <p:nvSpPr>
          <p:cNvPr id="6" name="Rectangle 4"/>
          <p:cNvSpPr>
            <a:spLocks noChangeArrowheads="1"/>
          </p:cNvSpPr>
          <p:nvPr/>
        </p:nvSpPr>
        <p:spPr bwMode="auto">
          <a:xfrm flipH="1">
            <a:off x="1546225" y="1304925"/>
            <a:ext cx="5942013" cy="3959225"/>
          </a:xfrm>
          <a:prstGeom prst="rect">
            <a:avLst/>
          </a:prstGeom>
          <a:solidFill>
            <a:schemeClr val="bg2"/>
          </a:solidFill>
          <a:ln w="9525">
            <a:noFill/>
            <a:miter lim="800000"/>
            <a:headEnd/>
            <a:tailEnd/>
          </a:ln>
        </p:spPr>
        <p:txBody>
          <a:bodyPr wrap="none" anchor="ctr"/>
          <a:lstStyle/>
          <a:p>
            <a:pPr>
              <a:defRPr/>
            </a:pPr>
            <a:endParaRPr lang="en-GB" dirty="0"/>
          </a:p>
        </p:txBody>
      </p:sp>
      <p:pic>
        <p:nvPicPr>
          <p:cNvPr id="7" name="Picture 1053" descr="X:\Live Client Projects\Shell_template_boilerplates_161109\client\Amends\Shell-2010-Pecten-RGBpc.gif"/>
          <p:cNvPicPr>
            <a:picLocks noChangeAspect="1" noChangeArrowheads="1"/>
          </p:cNvPicPr>
          <p:nvPr/>
        </p:nvPicPr>
        <p:blipFill>
          <a:blip r:embed="rId2" cstate="print"/>
          <a:srcRect/>
          <a:stretch>
            <a:fillRect/>
          </a:stretch>
        </p:blipFill>
        <p:spPr bwMode="auto">
          <a:xfrm>
            <a:off x="473075" y="287338"/>
            <a:ext cx="717550" cy="666750"/>
          </a:xfrm>
          <a:prstGeom prst="rect">
            <a:avLst/>
          </a:prstGeom>
          <a:noFill/>
          <a:ln w="9525">
            <a:noFill/>
            <a:miter lim="800000"/>
            <a:headEnd/>
            <a:tailEnd/>
          </a:ln>
        </p:spPr>
      </p:pic>
      <p:sp>
        <p:nvSpPr>
          <p:cNvPr id="164875" name="Rectangle 1035"/>
          <p:cNvSpPr>
            <a:spLocks noGrp="1" noChangeArrowheads="1"/>
          </p:cNvSpPr>
          <p:nvPr>
            <p:ph type="ctrTitle" sz="quarter"/>
          </p:nvPr>
        </p:nvSpPr>
        <p:spPr>
          <a:xfrm>
            <a:off x="1697038" y="1400175"/>
            <a:ext cx="5668962" cy="1204913"/>
          </a:xfrm>
          <a:noFill/>
          <a:ln w="9525">
            <a:noFill/>
          </a:ln>
        </p:spPr>
        <p:txBody>
          <a:bodyPr lIns="0" tIns="0"/>
          <a:lstStyle>
            <a:lvl1pPr>
              <a:defRPr b="1"/>
            </a:lvl1pPr>
          </a:lstStyle>
          <a:p>
            <a:r>
              <a:rPr lang="en-US"/>
              <a:t>Click to edit Master title style</a:t>
            </a:r>
          </a:p>
        </p:txBody>
      </p:sp>
      <p:sp>
        <p:nvSpPr>
          <p:cNvPr id="164876" name="Rectangle 1036"/>
          <p:cNvSpPr>
            <a:spLocks noGrp="1" noChangeArrowheads="1"/>
          </p:cNvSpPr>
          <p:nvPr>
            <p:ph type="subTitle" sz="quarter" idx="1"/>
          </p:nvPr>
        </p:nvSpPr>
        <p:spPr>
          <a:xfrm>
            <a:off x="1698625" y="2849563"/>
            <a:ext cx="2698750" cy="1619250"/>
          </a:xfrm>
        </p:spPr>
        <p:txBody>
          <a:bodyPr/>
          <a:lstStyle>
            <a:lvl1pPr marL="0" indent="0">
              <a:buFont typeface="Wingdings" pitchFamily="-106" charset="2"/>
              <a:buNone/>
              <a:defRPr sz="1800"/>
            </a:lvl1pPr>
          </a:lstStyle>
          <a:p>
            <a:r>
              <a:rPr lang="en-US"/>
              <a:t>Click to edit Master subtitle style</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grpSp>
        <p:nvGrpSpPr>
          <p:cNvPr id="2" name="Group 14"/>
          <p:cNvGrpSpPr>
            <a:grpSpLocks/>
          </p:cNvGrpSpPr>
          <p:nvPr userDrawn="1"/>
        </p:nvGrpSpPr>
        <p:grpSpPr bwMode="auto">
          <a:xfrm>
            <a:off x="468313" y="225425"/>
            <a:ext cx="8142287" cy="6167438"/>
            <a:chOff x="468313" y="226142"/>
            <a:chExt cx="8142959" cy="6167226"/>
          </a:xfrm>
        </p:grpSpPr>
        <p:sp>
          <p:nvSpPr>
            <p:cNvPr id="7" name="Rectangle 4"/>
            <p:cNvSpPr>
              <a:spLocks noChangeArrowheads="1"/>
            </p:cNvSpPr>
            <p:nvPr/>
          </p:nvSpPr>
          <p:spPr bwMode="auto">
            <a:xfrm flipH="1">
              <a:off x="468313" y="1307193"/>
              <a:ext cx="7020504" cy="5086175"/>
            </a:xfrm>
            <a:prstGeom prst="rect">
              <a:avLst/>
            </a:prstGeom>
            <a:solidFill>
              <a:schemeClr val="accent1">
                <a:lumMod val="40000"/>
                <a:lumOff val="60000"/>
              </a:schemeClr>
            </a:solidFill>
            <a:ln w="9525">
              <a:noFill/>
              <a:miter lim="800000"/>
              <a:headEnd/>
              <a:tailEnd/>
            </a:ln>
            <a:effectLst/>
          </p:spPr>
          <p:txBody>
            <a:bodyPr wrap="none" anchor="ctr"/>
            <a:lstStyle/>
            <a:p>
              <a:r>
                <a:rPr lang="en-GB">
                  <a:latin typeface="Futura Medium" pitchFamily="2" charset="0"/>
                </a:rPr>
                <a:t> </a:t>
              </a:r>
            </a:p>
          </p:txBody>
        </p:sp>
        <p:sp>
          <p:nvSpPr>
            <p:cNvPr id="8" name="Rectangle 4"/>
            <p:cNvSpPr>
              <a:spLocks noChangeArrowheads="1"/>
            </p:cNvSpPr>
            <p:nvPr/>
          </p:nvSpPr>
          <p:spPr bwMode="auto">
            <a:xfrm flipH="1">
              <a:off x="1547902" y="226142"/>
              <a:ext cx="7063370" cy="5040140"/>
            </a:xfrm>
            <a:prstGeom prst="rect">
              <a:avLst/>
            </a:prstGeom>
            <a:solidFill>
              <a:schemeClr val="accent1">
                <a:lumMod val="60000"/>
                <a:lumOff val="40000"/>
              </a:schemeClr>
            </a:solidFill>
            <a:ln w="9525">
              <a:noFill/>
              <a:miter lim="800000"/>
              <a:headEnd/>
              <a:tailEnd/>
            </a:ln>
            <a:effectLst/>
          </p:spPr>
          <p:txBody>
            <a:bodyPr wrap="none" anchor="ctr"/>
            <a:lstStyle/>
            <a:p>
              <a:endParaRPr lang="en-GB">
                <a:latin typeface="Futura Medium" pitchFamily="2" charset="0"/>
              </a:endParaRPr>
            </a:p>
          </p:txBody>
        </p:sp>
        <p:sp>
          <p:nvSpPr>
            <p:cNvPr id="9" name="Rectangle 4"/>
            <p:cNvSpPr>
              <a:spLocks noChangeArrowheads="1"/>
            </p:cNvSpPr>
            <p:nvPr/>
          </p:nvSpPr>
          <p:spPr bwMode="auto">
            <a:xfrm flipH="1">
              <a:off x="1547902" y="1307193"/>
              <a:ext cx="5942502" cy="3959089"/>
            </a:xfrm>
            <a:prstGeom prst="rect">
              <a:avLst/>
            </a:prstGeom>
            <a:solidFill>
              <a:schemeClr val="accent1"/>
            </a:solidFill>
            <a:ln w="9525">
              <a:noFill/>
              <a:miter lim="800000"/>
              <a:headEnd/>
              <a:tailEnd/>
            </a:ln>
            <a:effectLst/>
          </p:spPr>
          <p:txBody>
            <a:bodyPr wrap="none" anchor="ctr"/>
            <a:lstStyle/>
            <a:p>
              <a:endParaRPr lang="en-GB">
                <a:latin typeface="Futura Medium" pitchFamily="2" charset="0"/>
              </a:endParaRPr>
            </a:p>
          </p:txBody>
        </p:sp>
        <p:pic>
          <p:nvPicPr>
            <p:cNvPr id="10" name="Picture 16" descr="Shell-2010-Pecten-RGBpc.wmf"/>
            <p:cNvPicPr>
              <a:picLocks noChangeAspect="1"/>
            </p:cNvPicPr>
            <p:nvPr/>
          </p:nvPicPr>
          <p:blipFill>
            <a:blip r:embed="rId2" cstate="print"/>
            <a:srcRect/>
            <a:stretch>
              <a:fillRect/>
            </a:stretch>
          </p:blipFill>
          <p:spPr bwMode="auto">
            <a:xfrm flipH="1">
              <a:off x="468313" y="290934"/>
              <a:ext cx="720000" cy="667868"/>
            </a:xfrm>
            <a:prstGeom prst="rect">
              <a:avLst/>
            </a:prstGeom>
            <a:noFill/>
            <a:ln w="9525">
              <a:noFill/>
              <a:miter lim="800000"/>
              <a:headEnd/>
              <a:tailEnd/>
            </a:ln>
          </p:spPr>
        </p:pic>
      </p:grpSp>
      <p:sp>
        <p:nvSpPr>
          <p:cNvPr id="11" name="Text Box 11" descr="Text Box 11"/>
          <p:cNvSpPr txBox="1">
            <a:spLocks noChangeArrowheads="1"/>
          </p:cNvSpPr>
          <p:nvPr userDrawn="1"/>
        </p:nvSpPr>
        <p:spPr bwMode="auto">
          <a:xfrm>
            <a:off x="468313" y="6470650"/>
            <a:ext cx="2519362" cy="323850"/>
          </a:xfrm>
          <a:prstGeom prst="rect">
            <a:avLst/>
          </a:prstGeom>
          <a:solidFill>
            <a:schemeClr val="bg1"/>
          </a:solidFill>
          <a:ln w="9525" algn="ctr">
            <a:noFill/>
            <a:miter lim="800000"/>
            <a:headEnd/>
            <a:tailEnd/>
          </a:ln>
          <a:effectLst/>
        </p:spPr>
        <p:txBody>
          <a:bodyPr wrap="none" lIns="0" tIns="0" rIns="0"/>
          <a:lstStyle/>
          <a:p>
            <a:pPr fontAlgn="auto">
              <a:spcBef>
                <a:spcPts val="0"/>
              </a:spcBef>
              <a:spcAft>
                <a:spcPts val="0"/>
              </a:spcAft>
              <a:defRPr/>
            </a:pPr>
            <a:r>
              <a:rPr lang="en-GB" sz="800" dirty="0">
                <a:latin typeface="+mn-lt"/>
              </a:rPr>
              <a:t>Copyright of INSERT COMPANY NAME HERE</a:t>
            </a:r>
            <a:br>
              <a:rPr lang="en-GB" sz="800" dirty="0">
                <a:latin typeface="+mn-lt"/>
              </a:rPr>
            </a:br>
            <a:r>
              <a:rPr lang="en-GB" sz="800" dirty="0">
                <a:latin typeface="+mn-lt"/>
              </a:rPr>
              <a:t>Up to two lines if required</a:t>
            </a:r>
          </a:p>
        </p:txBody>
      </p:sp>
      <p:sp>
        <p:nvSpPr>
          <p:cNvPr id="12" name="Rectangle 6" descr="Rectangle 6"/>
          <p:cNvSpPr txBox="1">
            <a:spLocks noChangeArrowheads="1"/>
          </p:cNvSpPr>
          <p:nvPr userDrawn="1"/>
        </p:nvSpPr>
        <p:spPr bwMode="auto">
          <a:xfrm>
            <a:off x="8377238" y="6470650"/>
            <a:ext cx="266700" cy="168275"/>
          </a:xfrm>
          <a:prstGeom prst="rect">
            <a:avLst/>
          </a:prstGeom>
          <a:noFill/>
          <a:ln w="9525">
            <a:noFill/>
            <a:miter lim="800000"/>
            <a:headEnd/>
            <a:tailEnd/>
          </a:ln>
          <a:effectLst/>
        </p:spPr>
        <p:txBody>
          <a:bodyPr wrap="none" lIns="0" tIns="0" rIns="0"/>
          <a:lstStyle/>
          <a:p>
            <a:pPr algn="r"/>
            <a:fld id="{48C13AF2-0613-4FBD-94CF-0D7AAD6DA763}" type="slidenum">
              <a:rPr lang="en-GB" sz="800">
                <a:latin typeface="Futura Medium" pitchFamily="2" charset="0"/>
              </a:rPr>
              <a:pPr algn="r"/>
              <a:t>‹#›</a:t>
            </a:fld>
            <a:endParaRPr lang="en-GB" sz="800">
              <a:latin typeface="Futura Medium" pitchFamily="2" charset="0"/>
            </a:endParaRPr>
          </a:p>
        </p:txBody>
      </p:sp>
      <p:sp>
        <p:nvSpPr>
          <p:cNvPr id="13" name="Rectangle 4" descr="Rectangle 4"/>
          <p:cNvSpPr txBox="1">
            <a:spLocks noChangeArrowheads="1"/>
          </p:cNvSpPr>
          <p:nvPr userDrawn="1"/>
        </p:nvSpPr>
        <p:spPr bwMode="auto">
          <a:xfrm>
            <a:off x="7119938" y="6470650"/>
            <a:ext cx="1079500" cy="323850"/>
          </a:xfrm>
          <a:prstGeom prst="rect">
            <a:avLst/>
          </a:prstGeom>
          <a:solidFill>
            <a:schemeClr val="bg1"/>
          </a:solidFill>
          <a:ln w="9525">
            <a:noFill/>
            <a:miter lim="800000"/>
            <a:headEnd/>
            <a:tailEnd/>
          </a:ln>
          <a:effectLst/>
        </p:spPr>
        <p:txBody>
          <a:bodyPr wrap="none" lIns="0" tIns="0" rIns="0"/>
          <a:lstStyle/>
          <a:p>
            <a:pPr algn="ctr"/>
            <a:r>
              <a:rPr lang="en-US" sz="800">
                <a:latin typeface="Futura Medium" pitchFamily="2" charset="0"/>
              </a:rPr>
              <a:t>Month 2010</a:t>
            </a:r>
            <a:endParaRPr lang="en-GB" sz="800">
              <a:latin typeface="Futura Medium" pitchFamily="2" charset="0"/>
            </a:endParaRPr>
          </a:p>
        </p:txBody>
      </p:sp>
      <p:sp>
        <p:nvSpPr>
          <p:cNvPr id="14" name="Text Box 11" descr="CONFIDENTIAL_TAG_0xFFEE"/>
          <p:cNvSpPr txBox="1">
            <a:spLocks noChangeArrowheads="1"/>
          </p:cNvSpPr>
          <p:nvPr userDrawn="1"/>
        </p:nvSpPr>
        <p:spPr bwMode="auto">
          <a:xfrm>
            <a:off x="5862638" y="6470650"/>
            <a:ext cx="1079500" cy="323850"/>
          </a:xfrm>
          <a:prstGeom prst="rect">
            <a:avLst/>
          </a:prstGeom>
          <a:noFill/>
          <a:ln w="9525" algn="ctr">
            <a:noFill/>
            <a:miter lim="800000"/>
            <a:headEnd/>
            <a:tailEnd/>
          </a:ln>
          <a:effectLst/>
        </p:spPr>
        <p:txBody>
          <a:bodyPr lIns="0" tIns="0" rIns="0">
            <a:spAutoFit/>
          </a:bodyPr>
          <a:lstStyle/>
          <a:p>
            <a:pPr algn="ctr" fontAlgn="auto">
              <a:spcBef>
                <a:spcPts val="0"/>
              </a:spcBef>
              <a:spcAft>
                <a:spcPts val="0"/>
              </a:spcAft>
              <a:defRPr/>
            </a:pPr>
            <a:r>
              <a:rPr lang="en-GB" sz="800" dirty="0">
                <a:solidFill>
                  <a:schemeClr val="accent2"/>
                </a:solidFill>
                <a:latin typeface="+mn-lt"/>
                <a:cs typeface="+mn-cs"/>
              </a:rPr>
              <a:t>MOST CONFIDENTIAL</a:t>
            </a:r>
          </a:p>
        </p:txBody>
      </p:sp>
      <p:sp>
        <p:nvSpPr>
          <p:cNvPr id="15" name="Rectangle 14"/>
          <p:cNvSpPr/>
          <p:nvPr userDrawn="1"/>
        </p:nvSpPr>
        <p:spPr>
          <a:xfrm>
            <a:off x="4519613" y="2851150"/>
            <a:ext cx="2879725" cy="2339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050" dirty="0">
                <a:solidFill>
                  <a:schemeClr val="tx1"/>
                </a:solidFill>
              </a:rPr>
              <a:t>Use this area for cover image</a:t>
            </a:r>
            <a:br>
              <a:rPr lang="en-GB" sz="1050" dirty="0">
                <a:solidFill>
                  <a:schemeClr val="tx1"/>
                </a:solidFill>
              </a:rPr>
            </a:br>
            <a:r>
              <a:rPr lang="en-GB" sz="1050" dirty="0">
                <a:solidFill>
                  <a:schemeClr val="tx1"/>
                </a:solidFill>
              </a:rPr>
              <a:t>(height 6.5cm, width 8cm)</a:t>
            </a:r>
          </a:p>
        </p:txBody>
      </p:sp>
      <p:sp>
        <p:nvSpPr>
          <p:cNvPr id="28" name="Rectangle 2"/>
          <p:cNvSpPr>
            <a:spLocks noGrp="1" noChangeArrowheads="1"/>
          </p:cNvSpPr>
          <p:nvPr>
            <p:ph type="ctrTitle"/>
          </p:nvPr>
        </p:nvSpPr>
        <p:spPr>
          <a:xfrm>
            <a:off x="1697782" y="1400847"/>
            <a:ext cx="5670000" cy="1206000"/>
          </a:xfrm>
          <a:noFill/>
        </p:spPr>
        <p:txBody>
          <a:bodyPr/>
          <a:lstStyle>
            <a:lvl1pPr>
              <a:defRPr kern="1200" cap="none" spc="0" baseline="0">
                <a:solidFill>
                  <a:schemeClr val="accent2"/>
                </a:solidFill>
                <a:latin typeface="+mj-lt"/>
                <a:cs typeface="Arial" pitchFamily="34" charset="0"/>
              </a:defRPr>
            </a:lvl1pPr>
          </a:lstStyle>
          <a:p>
            <a:r>
              <a:rPr lang="en-US" smtClean="0"/>
              <a:t>Click to edit Master title style</a:t>
            </a:r>
            <a:endParaRPr lang="en-GB" dirty="0"/>
          </a:p>
        </p:txBody>
      </p:sp>
      <p:sp>
        <p:nvSpPr>
          <p:cNvPr id="29" name="Rectangle 3"/>
          <p:cNvSpPr>
            <a:spLocks noGrp="1" noChangeArrowheads="1"/>
          </p:cNvSpPr>
          <p:nvPr>
            <p:ph type="subTitle" idx="1"/>
          </p:nvPr>
        </p:nvSpPr>
        <p:spPr>
          <a:xfrm>
            <a:off x="1697782" y="2851342"/>
            <a:ext cx="2700000" cy="1620000"/>
          </a:xfrm>
        </p:spPr>
        <p:txBody>
          <a:bodyPr/>
          <a:lstStyle>
            <a:lvl1pPr marL="0" indent="0">
              <a:spcBef>
                <a:spcPct val="0"/>
              </a:spcBef>
              <a:buFont typeface="Wingdings" pitchFamily="2" charset="2"/>
              <a:buNone/>
              <a:defRPr sz="1600" baseline="0">
                <a:solidFill>
                  <a:schemeClr val="tx1"/>
                </a:solidFill>
                <a:latin typeface="+mn-lt"/>
                <a:cs typeface="Arial" pitchFamily="34" charset="0"/>
              </a:defRPr>
            </a:lvl1pPr>
          </a:lstStyle>
          <a:p>
            <a:r>
              <a:rPr lang="en-US" smtClean="0"/>
              <a:t>Click to edit Master subtitle style</a:t>
            </a:r>
            <a:endParaRPr lang="en-GB" dirty="0"/>
          </a:p>
        </p:txBody>
      </p:sp>
      <p:sp>
        <p:nvSpPr>
          <p:cNvPr id="32" name="Text Placeholder 31"/>
          <p:cNvSpPr>
            <a:spLocks noGrp="1"/>
          </p:cNvSpPr>
          <p:nvPr>
            <p:ph type="body" sz="quarter" idx="10"/>
          </p:nvPr>
        </p:nvSpPr>
        <p:spPr>
          <a:xfrm>
            <a:off x="1697782" y="5357825"/>
            <a:ext cx="5760000" cy="216000"/>
          </a:xfrm>
        </p:spPr>
        <p:txBody>
          <a:bodyPr anchor="ctr"/>
          <a:lstStyle>
            <a:lvl1pPr>
              <a:buNone/>
              <a:defRPr sz="1200">
                <a:latin typeface="+mn-lt"/>
              </a:defRPr>
            </a:lvl1pPr>
          </a:lstStyle>
          <a:p>
            <a:pPr lvl="0"/>
            <a:r>
              <a:rPr lang="en-US" smtClean="0"/>
              <a:t>Click to edit Master text styles</a:t>
            </a:r>
          </a:p>
        </p:txBody>
      </p:sp>
      <p:sp>
        <p:nvSpPr>
          <p:cNvPr id="33" name="Text Placeholder 31"/>
          <p:cNvSpPr>
            <a:spLocks noGrp="1"/>
          </p:cNvSpPr>
          <p:nvPr>
            <p:ph type="body" sz="quarter" idx="11"/>
          </p:nvPr>
        </p:nvSpPr>
        <p:spPr>
          <a:xfrm>
            <a:off x="1697782" y="5627539"/>
            <a:ext cx="5760000" cy="216000"/>
          </a:xfrm>
        </p:spPr>
        <p:txBody>
          <a:bodyPr anchor="ctr"/>
          <a:lstStyle>
            <a:lvl1pPr>
              <a:buNone/>
              <a:defRPr sz="1200">
                <a:latin typeface="+mn-lt"/>
              </a:defRPr>
            </a:lvl1pPr>
          </a:lstStyle>
          <a:p>
            <a:pPr lvl="0"/>
            <a:r>
              <a:rPr lang="en-US" smtClean="0"/>
              <a:t>Click to edit Master text styles</a:t>
            </a:r>
          </a:p>
        </p:txBody>
      </p:sp>
      <p:sp>
        <p:nvSpPr>
          <p:cNvPr id="16" name="Footer Placeholder 3"/>
          <p:cNvSpPr>
            <a:spLocks noGrp="1"/>
          </p:cNvSpPr>
          <p:nvPr userDrawn="1">
            <p:ph type="ftr" sz="quarter" idx="12"/>
          </p:nvPr>
        </p:nvSpPr>
        <p:spPr>
          <a:xfrm>
            <a:off x="3165475" y="6470650"/>
            <a:ext cx="2519363" cy="323850"/>
          </a:xfrm>
          <a:prstGeom prst="rect">
            <a:avLst/>
          </a:prstGeom>
        </p:spPr>
        <p:txBody>
          <a:bodyPr/>
          <a:lstStyle>
            <a:lvl1pPr>
              <a:defRPr/>
            </a:lvl1pPr>
          </a:lstStyle>
          <a:p>
            <a:r>
              <a:rPr lang="en-GB"/>
              <a:t>Footer: Title may be placed here or disclaimer if required. May sit up to two lines in depth. May appear on Title pg.</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 1 Line Heading and Bullets">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0" y="228600"/>
            <a:ext cx="8675688" cy="515938"/>
          </a:xfrm>
          <a:prstGeom prst="rect">
            <a:avLst/>
          </a:prstGeom>
          <a:solidFill>
            <a:schemeClr val="accent1"/>
          </a:solidFill>
          <a:ln w="9525" algn="ctr">
            <a:noFill/>
            <a:miter lim="800000"/>
            <a:headEnd/>
            <a:tailEnd/>
          </a:ln>
        </p:spPr>
        <p:txBody>
          <a:bodyPr lIns="928800" tIns="133200" rIns="36000" bIns="0"/>
          <a:lstStyle/>
          <a:p>
            <a:pPr eaLnBrk="0" hangingPunct="0">
              <a:lnSpc>
                <a:spcPct val="90000"/>
              </a:lnSpc>
            </a:pPr>
            <a:endParaRPr lang="en-US" sz="2400" b="1">
              <a:solidFill>
                <a:schemeClr val="tx2"/>
              </a:solidFill>
              <a:latin typeface="Futura"/>
            </a:endParaRPr>
          </a:p>
        </p:txBody>
      </p:sp>
      <p:sp>
        <p:nvSpPr>
          <p:cNvPr id="34"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a:lstStyle>
            <a:lvl1pPr>
              <a:defRPr>
                <a:solidFill>
                  <a:schemeClr val="accent2"/>
                </a:solidFill>
              </a:defRPr>
            </a:lvl1pPr>
          </a:lstStyle>
          <a:p>
            <a:pPr lvl="0"/>
            <a:r>
              <a:rPr lang="en-US" smtClean="0"/>
              <a:t>Click to edit Master title style</a:t>
            </a:r>
            <a:endParaRPr lang="en-US" dirty="0" smtClean="0"/>
          </a:p>
        </p:txBody>
      </p:sp>
      <p:sp>
        <p:nvSpPr>
          <p:cNvPr id="44" name="Text Placeholder 43"/>
          <p:cNvSpPr>
            <a:spLocks noGrp="1"/>
          </p:cNvSpPr>
          <p:nvPr>
            <p:ph type="body" sz="quarter" idx="10"/>
          </p:nvPr>
        </p:nvSpPr>
        <p:spPr>
          <a:xfrm>
            <a:off x="904875" y="1310400"/>
            <a:ext cx="7772400" cy="5071350"/>
          </a:xfrm>
        </p:spPr>
        <p:txBody>
          <a:bodyPr/>
          <a:lstStyle>
            <a:lvl1pPr marL="269875" indent="-269875">
              <a:lnSpc>
                <a:spcPct val="120000"/>
              </a:lnSpc>
              <a:buSzPct val="75000"/>
              <a:buFontTx/>
              <a:buBlip>
                <a:blip r:embed="rId2"/>
              </a:buBlip>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Footer Placeholder 3"/>
          <p:cNvSpPr>
            <a:spLocks noGrp="1"/>
          </p:cNvSpPr>
          <p:nvPr userDrawn="1">
            <p:ph type="ftr" sz="quarter" idx="11"/>
          </p:nvPr>
        </p:nvSpPr>
        <p:spPr>
          <a:xfrm>
            <a:off x="3489325" y="6470650"/>
            <a:ext cx="2519363" cy="323850"/>
          </a:xfrm>
          <a:prstGeom prst="rect">
            <a:avLst/>
          </a:prstGeom>
        </p:spPr>
        <p:txBody>
          <a:bodyPr/>
          <a:lstStyle>
            <a:lvl1pPr>
              <a:defRPr/>
            </a:lvl1pPr>
          </a:lstStyle>
          <a:p>
            <a:r>
              <a:rPr lang="en-GB"/>
              <a:t>Footer: Title may be placed here or disclaimer if required. May sit up to two lines in depth.</a:t>
            </a: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 2 Line Heading and Bullets">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lIns="928800" tIns="133200" rIns="36000" bIns="0"/>
          <a:lstStyle/>
          <a:p>
            <a:pPr eaLnBrk="0" hangingPunct="0">
              <a:lnSpc>
                <a:spcPct val="90000"/>
              </a:lnSpc>
            </a:pPr>
            <a:endParaRPr lang="en-US" sz="2400" b="1">
              <a:solidFill>
                <a:schemeClr val="tx2"/>
              </a:solidFill>
              <a:latin typeface="Futura Medium" pitchFamily="2" charset="0"/>
            </a:endParaRPr>
          </a:p>
        </p:txBody>
      </p:sp>
      <p:sp>
        <p:nvSpPr>
          <p:cNvPr id="34" name="Rectangle 2"/>
          <p:cNvSpPr>
            <a:spLocks noGrp="1" noChangeArrowheads="1"/>
          </p:cNvSpPr>
          <p:nvPr>
            <p:ph type="title"/>
          </p:nvPr>
        </p:nvSpPr>
        <p:spPr bwMode="auto">
          <a:xfrm>
            <a:off x="900112" y="295200"/>
            <a:ext cx="7700400" cy="741600"/>
          </a:xfrm>
          <a:prstGeom prst="rect">
            <a:avLst/>
          </a:prstGeom>
          <a:noFill/>
          <a:ln w="9525" algn="ctr">
            <a:noFill/>
            <a:miter lim="800000"/>
            <a:headEnd/>
            <a:tailEnd/>
          </a:ln>
        </p:spPr>
        <p:txBody>
          <a:bodyPr/>
          <a:lstStyle>
            <a:lvl1pPr>
              <a:defRPr>
                <a:solidFill>
                  <a:schemeClr val="accent2"/>
                </a:solidFill>
              </a:defRPr>
            </a:lvl1pPr>
          </a:lstStyle>
          <a:p>
            <a:pPr lvl="0"/>
            <a:r>
              <a:rPr lang="en-US" smtClean="0"/>
              <a:t>Click to edit Master title style</a:t>
            </a:r>
            <a:endParaRPr lang="en-US" dirty="0" smtClean="0"/>
          </a:p>
        </p:txBody>
      </p:sp>
      <p:sp>
        <p:nvSpPr>
          <p:cNvPr id="44" name="Text Placeholder 43"/>
          <p:cNvSpPr>
            <a:spLocks noGrp="1"/>
          </p:cNvSpPr>
          <p:nvPr>
            <p:ph type="body" sz="quarter" idx="10"/>
          </p:nvPr>
        </p:nvSpPr>
        <p:spPr>
          <a:xfrm>
            <a:off x="904875" y="1310400"/>
            <a:ext cx="7772400" cy="5073312"/>
          </a:xfrm>
        </p:spPr>
        <p:txBody>
          <a:bodyPr/>
          <a:lstStyle>
            <a:lvl1pPr>
              <a:lnSpc>
                <a:spcPct val="120000"/>
              </a:lnSpc>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Rectangle 6"/>
          <p:cNvSpPr>
            <a:spLocks noGrp="1" noChangeArrowheads="1"/>
          </p:cNvSpPr>
          <p:nvPr>
            <p:ph type="sldNum" sz="quarter" idx="11"/>
          </p:nvPr>
        </p:nvSpPr>
        <p:spPr bwMode="auto">
          <a:xfrm>
            <a:off x="8429625" y="6550025"/>
            <a:ext cx="266700" cy="169863"/>
          </a:xfrm>
          <a:prstGeom prst="rect">
            <a:avLst/>
          </a:prstGeom>
          <a:ln>
            <a:miter lim="800000"/>
            <a:headEnd/>
            <a:tailEnd/>
          </a:ln>
        </p:spPr>
        <p:txBody>
          <a:bodyPr vert="horz" wrap="none" lIns="0" tIns="0" rIns="0" bIns="45720" numCol="1" anchor="b" anchorCtr="0" compatLnSpc="1">
            <a:prstTxWarp prst="textNoShape">
              <a:avLst/>
            </a:prstTxWarp>
          </a:bodyPr>
          <a:lstStyle>
            <a:lvl1pPr algn="r">
              <a:defRPr sz="800">
                <a:solidFill>
                  <a:schemeClr val="bg2"/>
                </a:solidFill>
                <a:latin typeface="Futura Medium" pitchFamily="2" charset="0"/>
              </a:defRPr>
            </a:lvl1pPr>
          </a:lstStyle>
          <a:p>
            <a:fld id="{B6CE9EEF-DD33-4CCE-8560-9E7CF63B5F19}" type="slidenum">
              <a:rPr lang="en-US"/>
              <a:pPr/>
              <a:t>‹#›</a:t>
            </a:fld>
            <a:endParaRPr lang="en-US"/>
          </a:p>
        </p:txBody>
      </p:sp>
      <p:sp>
        <p:nvSpPr>
          <p:cNvPr id="6" name="Footer Placeholder 3"/>
          <p:cNvSpPr>
            <a:spLocks noGrp="1"/>
          </p:cNvSpPr>
          <p:nvPr userDrawn="1">
            <p:ph type="ftr" sz="quarter" idx="12"/>
          </p:nvPr>
        </p:nvSpPr>
        <p:spPr>
          <a:xfrm>
            <a:off x="3489325" y="6470650"/>
            <a:ext cx="2519363" cy="323850"/>
          </a:xfrm>
          <a:prstGeom prst="rect">
            <a:avLst/>
          </a:prstGeom>
        </p:spPr>
        <p:txBody>
          <a:bodyPr/>
          <a:lstStyle>
            <a:lvl1pPr>
              <a:defRPr/>
            </a:lvl1pPr>
          </a:lstStyle>
          <a:p>
            <a:r>
              <a:rPr lang="en-GB"/>
              <a:t>Footer: Title may be placed here or disclaimer if required. May sit up to two lines in depth.</a:t>
            </a:r>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0BDE78-BB15-4F9F-BAD5-B852276FF5D6}" type="datetime4">
              <a:rPr lang="en-US" smtClean="0"/>
              <a:pPr/>
              <a:t>September 11, 2011</a:t>
            </a:fld>
            <a:endParaRPr lang="en-US"/>
          </a:p>
        </p:txBody>
      </p:sp>
      <p:sp>
        <p:nvSpPr>
          <p:cNvPr id="5" name="Footer Placeholder 4"/>
          <p:cNvSpPr>
            <a:spLocks noGrp="1"/>
          </p:cNvSpPr>
          <p:nvPr>
            <p:ph type="ftr" sz="quarter" idx="11"/>
          </p:nvPr>
        </p:nvSpPr>
        <p:spPr/>
        <p:txBody>
          <a:bodyPr/>
          <a:lstStyle/>
          <a:p>
            <a:r>
              <a:rPr lang="en-US" smtClean="0"/>
              <a:t>Reliable Product Smooth Operations</a:t>
            </a:r>
            <a:endParaRPr lang="en-US"/>
          </a:p>
        </p:txBody>
      </p:sp>
      <p:sp>
        <p:nvSpPr>
          <p:cNvPr id="6" name="Slide Number Placeholder 5"/>
          <p:cNvSpPr>
            <a:spLocks noGrp="1"/>
          </p:cNvSpPr>
          <p:nvPr>
            <p:ph type="sldNum" sz="quarter" idx="12"/>
          </p:nvPr>
        </p:nvSpPr>
        <p:spPr/>
        <p:txBody>
          <a:bodyPr/>
          <a:lstStyle/>
          <a:p>
            <a:fld id="{9BBC374D-82D4-48DE-9FE2-2CFDA2785820}"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6A7E7A-FEEE-485A-AC75-366FA3F61835}" type="datetime4">
              <a:rPr lang="en-US" smtClean="0"/>
              <a:pPr/>
              <a:t>September 11, 2011</a:t>
            </a:fld>
            <a:endParaRPr lang="en-US"/>
          </a:p>
        </p:txBody>
      </p:sp>
      <p:sp>
        <p:nvSpPr>
          <p:cNvPr id="5" name="Footer Placeholder 4"/>
          <p:cNvSpPr>
            <a:spLocks noGrp="1"/>
          </p:cNvSpPr>
          <p:nvPr>
            <p:ph type="ftr" sz="quarter" idx="11"/>
          </p:nvPr>
        </p:nvSpPr>
        <p:spPr/>
        <p:txBody>
          <a:bodyPr/>
          <a:lstStyle/>
          <a:p>
            <a:r>
              <a:rPr lang="en-US" smtClean="0"/>
              <a:t>Reliable Product Smooth Operations</a:t>
            </a:r>
            <a:endParaRPr lang="en-US"/>
          </a:p>
        </p:txBody>
      </p:sp>
      <p:sp>
        <p:nvSpPr>
          <p:cNvPr id="6" name="Slide Number Placeholder 5"/>
          <p:cNvSpPr>
            <a:spLocks noGrp="1"/>
          </p:cNvSpPr>
          <p:nvPr>
            <p:ph type="sldNum" sz="quarter" idx="12"/>
          </p:nvPr>
        </p:nvSpPr>
        <p:spPr/>
        <p:txBody>
          <a:bodyPr/>
          <a:lstStyle/>
          <a:p>
            <a:fld id="{9BBC374D-82D4-48DE-9FE2-2CFDA2785820}"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21E6F4-8767-459F-9962-9D3A12036431}" type="datetime4">
              <a:rPr lang="en-US" smtClean="0"/>
              <a:pPr/>
              <a:t>September 11, 2011</a:t>
            </a:fld>
            <a:endParaRPr lang="en-US"/>
          </a:p>
        </p:txBody>
      </p:sp>
      <p:sp>
        <p:nvSpPr>
          <p:cNvPr id="5" name="Footer Placeholder 4"/>
          <p:cNvSpPr>
            <a:spLocks noGrp="1"/>
          </p:cNvSpPr>
          <p:nvPr>
            <p:ph type="ftr" sz="quarter" idx="11"/>
          </p:nvPr>
        </p:nvSpPr>
        <p:spPr/>
        <p:txBody>
          <a:bodyPr/>
          <a:lstStyle/>
          <a:p>
            <a:r>
              <a:rPr lang="en-US" smtClean="0"/>
              <a:t>Reliable Product Smooth Operations</a:t>
            </a:r>
            <a:endParaRPr lang="en-US"/>
          </a:p>
        </p:txBody>
      </p:sp>
      <p:sp>
        <p:nvSpPr>
          <p:cNvPr id="6" name="Slide Number Placeholder 5"/>
          <p:cNvSpPr>
            <a:spLocks noGrp="1"/>
          </p:cNvSpPr>
          <p:nvPr>
            <p:ph type="sldNum" sz="quarter" idx="12"/>
          </p:nvPr>
        </p:nvSpPr>
        <p:spPr/>
        <p:txBody>
          <a:bodyPr/>
          <a:lstStyle/>
          <a:p>
            <a:fld id="{9BBC374D-82D4-48DE-9FE2-2CFDA278582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E70CD3-60CC-4770-A32F-25B45F2313A3}" type="datetime4">
              <a:rPr lang="en-US" smtClean="0"/>
              <a:pPr/>
              <a:t>September 11, 2011</a:t>
            </a:fld>
            <a:endParaRPr lang="en-US"/>
          </a:p>
        </p:txBody>
      </p:sp>
      <p:sp>
        <p:nvSpPr>
          <p:cNvPr id="6" name="Footer Placeholder 5"/>
          <p:cNvSpPr>
            <a:spLocks noGrp="1"/>
          </p:cNvSpPr>
          <p:nvPr>
            <p:ph type="ftr" sz="quarter" idx="11"/>
          </p:nvPr>
        </p:nvSpPr>
        <p:spPr/>
        <p:txBody>
          <a:bodyPr/>
          <a:lstStyle/>
          <a:p>
            <a:r>
              <a:rPr lang="en-US" smtClean="0"/>
              <a:t>Reliable Product Smooth Operations</a:t>
            </a:r>
            <a:endParaRPr lang="en-US"/>
          </a:p>
        </p:txBody>
      </p:sp>
      <p:sp>
        <p:nvSpPr>
          <p:cNvPr id="7" name="Slide Number Placeholder 6"/>
          <p:cNvSpPr>
            <a:spLocks noGrp="1"/>
          </p:cNvSpPr>
          <p:nvPr>
            <p:ph type="sldNum" sz="quarter" idx="12"/>
          </p:nvPr>
        </p:nvSpPr>
        <p:spPr/>
        <p:txBody>
          <a:bodyPr/>
          <a:lstStyle/>
          <a:p>
            <a:fld id="{9BBC374D-82D4-48DE-9FE2-2CFDA27858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5D3DC9-EF14-46F3-9B40-8D52AA8FF025}" type="datetime4">
              <a:rPr lang="en-US" smtClean="0"/>
              <a:pPr>
                <a:defRPr/>
              </a:pPr>
              <a:t>September 11, 2011</a:t>
            </a:fld>
            <a:endParaRPr lang="en-US"/>
          </a:p>
        </p:txBody>
      </p:sp>
      <p:sp>
        <p:nvSpPr>
          <p:cNvPr id="5" name="Slide Number Placeholder 4"/>
          <p:cNvSpPr>
            <a:spLocks noGrp="1"/>
          </p:cNvSpPr>
          <p:nvPr>
            <p:ph type="sldNum" sz="quarter" idx="11"/>
          </p:nvPr>
        </p:nvSpPr>
        <p:spPr/>
        <p:txBody>
          <a:bodyPr/>
          <a:lstStyle>
            <a:lvl1pPr>
              <a:defRPr/>
            </a:lvl1pPr>
          </a:lstStyle>
          <a:p>
            <a:pPr>
              <a:defRPr/>
            </a:pPr>
            <a:fld id="{ABFE59D5-21D0-4617-B0F1-5D8C5825871C}" type="slidenum">
              <a:rPr lang="en-US"/>
              <a:pPr>
                <a:defRPr/>
              </a:pPr>
              <a:t>‹#›</a:t>
            </a:fld>
            <a:endParaRPr lang="en-US"/>
          </a:p>
        </p:txBody>
      </p:sp>
      <p:sp>
        <p:nvSpPr>
          <p:cNvPr id="6" name="Footer Placeholder 5"/>
          <p:cNvSpPr>
            <a:spLocks noGrp="1"/>
          </p:cNvSpPr>
          <p:nvPr>
            <p:ph type="ftr" sz="quarter" idx="12"/>
          </p:nvPr>
        </p:nvSpPr>
        <p:spPr>
          <a:xfrm>
            <a:off x="3162300" y="6465888"/>
            <a:ext cx="2519363" cy="323850"/>
          </a:xfrm>
          <a:prstGeom prst="rect">
            <a:avLst/>
          </a:prstGeom>
        </p:spPr>
        <p:txBody>
          <a:bodyPr/>
          <a:lstStyle>
            <a:lvl1pPr>
              <a:defRPr/>
            </a:lvl1pPr>
          </a:lstStyle>
          <a:p>
            <a:pPr>
              <a:defRPr/>
            </a:pPr>
            <a:r>
              <a:rPr lang="en-US" smtClean="0"/>
              <a:t>Reliable Product Smooth Operations</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FC8FA1-561D-4F83-BFF4-865443DE4B81}" type="datetime4">
              <a:rPr lang="en-US" smtClean="0"/>
              <a:pPr/>
              <a:t>September 11, 2011</a:t>
            </a:fld>
            <a:endParaRPr lang="en-US"/>
          </a:p>
        </p:txBody>
      </p:sp>
      <p:sp>
        <p:nvSpPr>
          <p:cNvPr id="8" name="Footer Placeholder 7"/>
          <p:cNvSpPr>
            <a:spLocks noGrp="1"/>
          </p:cNvSpPr>
          <p:nvPr>
            <p:ph type="ftr" sz="quarter" idx="11"/>
          </p:nvPr>
        </p:nvSpPr>
        <p:spPr/>
        <p:txBody>
          <a:bodyPr/>
          <a:lstStyle/>
          <a:p>
            <a:r>
              <a:rPr lang="en-US" smtClean="0"/>
              <a:t>Reliable Product Smooth Operations</a:t>
            </a:r>
            <a:endParaRPr lang="en-US"/>
          </a:p>
        </p:txBody>
      </p:sp>
      <p:sp>
        <p:nvSpPr>
          <p:cNvPr id="9" name="Slide Number Placeholder 8"/>
          <p:cNvSpPr>
            <a:spLocks noGrp="1"/>
          </p:cNvSpPr>
          <p:nvPr>
            <p:ph type="sldNum" sz="quarter" idx="12"/>
          </p:nvPr>
        </p:nvSpPr>
        <p:spPr/>
        <p:txBody>
          <a:bodyPr/>
          <a:lstStyle/>
          <a:p>
            <a:fld id="{9BBC374D-82D4-48DE-9FE2-2CFDA2785820}"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DFC249-B31C-4148-A58C-6A97BB312206}" type="datetime4">
              <a:rPr lang="en-US" smtClean="0"/>
              <a:pPr/>
              <a:t>September 11, 2011</a:t>
            </a:fld>
            <a:endParaRPr lang="en-US"/>
          </a:p>
        </p:txBody>
      </p:sp>
      <p:sp>
        <p:nvSpPr>
          <p:cNvPr id="4" name="Footer Placeholder 3"/>
          <p:cNvSpPr>
            <a:spLocks noGrp="1"/>
          </p:cNvSpPr>
          <p:nvPr>
            <p:ph type="ftr" sz="quarter" idx="11"/>
          </p:nvPr>
        </p:nvSpPr>
        <p:spPr/>
        <p:txBody>
          <a:bodyPr/>
          <a:lstStyle/>
          <a:p>
            <a:r>
              <a:rPr lang="en-US" smtClean="0"/>
              <a:t>Reliable Product Smooth Operations</a:t>
            </a:r>
            <a:endParaRPr lang="en-US"/>
          </a:p>
        </p:txBody>
      </p:sp>
      <p:sp>
        <p:nvSpPr>
          <p:cNvPr id="5" name="Slide Number Placeholder 4"/>
          <p:cNvSpPr>
            <a:spLocks noGrp="1"/>
          </p:cNvSpPr>
          <p:nvPr>
            <p:ph type="sldNum" sz="quarter" idx="12"/>
          </p:nvPr>
        </p:nvSpPr>
        <p:spPr/>
        <p:txBody>
          <a:bodyPr/>
          <a:lstStyle/>
          <a:p>
            <a:fld id="{9BBC374D-82D4-48DE-9FE2-2CFDA2785820}"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5FF17-C32F-409B-A588-24084FADFD50}" type="datetime4">
              <a:rPr lang="en-US" smtClean="0"/>
              <a:pPr/>
              <a:t>September 11, 2011</a:t>
            </a:fld>
            <a:endParaRPr lang="en-US"/>
          </a:p>
        </p:txBody>
      </p:sp>
      <p:sp>
        <p:nvSpPr>
          <p:cNvPr id="3" name="Footer Placeholder 2"/>
          <p:cNvSpPr>
            <a:spLocks noGrp="1"/>
          </p:cNvSpPr>
          <p:nvPr>
            <p:ph type="ftr" sz="quarter" idx="11"/>
          </p:nvPr>
        </p:nvSpPr>
        <p:spPr/>
        <p:txBody>
          <a:bodyPr/>
          <a:lstStyle/>
          <a:p>
            <a:r>
              <a:rPr lang="en-US" smtClean="0"/>
              <a:t>Reliable Product Smooth Operations</a:t>
            </a:r>
            <a:endParaRPr lang="en-US"/>
          </a:p>
        </p:txBody>
      </p:sp>
      <p:sp>
        <p:nvSpPr>
          <p:cNvPr id="4" name="Slide Number Placeholder 3"/>
          <p:cNvSpPr>
            <a:spLocks noGrp="1"/>
          </p:cNvSpPr>
          <p:nvPr>
            <p:ph type="sldNum" sz="quarter" idx="12"/>
          </p:nvPr>
        </p:nvSpPr>
        <p:spPr/>
        <p:txBody>
          <a:bodyPr/>
          <a:lstStyle/>
          <a:p>
            <a:fld id="{9BBC374D-82D4-48DE-9FE2-2CFDA2785820}"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B80A4-98BC-42C8-A0DD-04A881B5DA24}" type="datetime4">
              <a:rPr lang="en-US" smtClean="0"/>
              <a:pPr/>
              <a:t>September 11, 2011</a:t>
            </a:fld>
            <a:endParaRPr lang="en-US"/>
          </a:p>
        </p:txBody>
      </p:sp>
      <p:sp>
        <p:nvSpPr>
          <p:cNvPr id="6" name="Footer Placeholder 5"/>
          <p:cNvSpPr>
            <a:spLocks noGrp="1"/>
          </p:cNvSpPr>
          <p:nvPr>
            <p:ph type="ftr" sz="quarter" idx="11"/>
          </p:nvPr>
        </p:nvSpPr>
        <p:spPr/>
        <p:txBody>
          <a:bodyPr/>
          <a:lstStyle/>
          <a:p>
            <a:r>
              <a:rPr lang="en-US" smtClean="0"/>
              <a:t>Reliable Product Smooth Operations</a:t>
            </a:r>
            <a:endParaRPr lang="en-US"/>
          </a:p>
        </p:txBody>
      </p:sp>
      <p:sp>
        <p:nvSpPr>
          <p:cNvPr id="7" name="Slide Number Placeholder 6"/>
          <p:cNvSpPr>
            <a:spLocks noGrp="1"/>
          </p:cNvSpPr>
          <p:nvPr>
            <p:ph type="sldNum" sz="quarter" idx="12"/>
          </p:nvPr>
        </p:nvSpPr>
        <p:spPr/>
        <p:txBody>
          <a:bodyPr/>
          <a:lstStyle/>
          <a:p>
            <a:fld id="{9BBC374D-82D4-48DE-9FE2-2CFDA2785820}"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77981F-4916-464B-9614-305C527CA666}" type="datetime4">
              <a:rPr lang="en-US" smtClean="0"/>
              <a:pPr/>
              <a:t>September 11, 2011</a:t>
            </a:fld>
            <a:endParaRPr lang="en-US"/>
          </a:p>
        </p:txBody>
      </p:sp>
      <p:sp>
        <p:nvSpPr>
          <p:cNvPr id="6" name="Footer Placeholder 5"/>
          <p:cNvSpPr>
            <a:spLocks noGrp="1"/>
          </p:cNvSpPr>
          <p:nvPr>
            <p:ph type="ftr" sz="quarter" idx="11"/>
          </p:nvPr>
        </p:nvSpPr>
        <p:spPr/>
        <p:txBody>
          <a:bodyPr/>
          <a:lstStyle/>
          <a:p>
            <a:r>
              <a:rPr lang="en-US" smtClean="0"/>
              <a:t>Reliable Product Smooth Operations</a:t>
            </a:r>
            <a:endParaRPr lang="en-US"/>
          </a:p>
        </p:txBody>
      </p:sp>
      <p:sp>
        <p:nvSpPr>
          <p:cNvPr id="7" name="Slide Number Placeholder 6"/>
          <p:cNvSpPr>
            <a:spLocks noGrp="1"/>
          </p:cNvSpPr>
          <p:nvPr>
            <p:ph type="sldNum" sz="quarter" idx="12"/>
          </p:nvPr>
        </p:nvSpPr>
        <p:spPr/>
        <p:txBody>
          <a:bodyPr/>
          <a:lstStyle/>
          <a:p>
            <a:fld id="{9BBC374D-82D4-48DE-9FE2-2CFDA2785820}"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ABA8FE-8C39-409F-897A-1314492A9280}" type="datetime4">
              <a:rPr lang="en-US" smtClean="0"/>
              <a:pPr/>
              <a:t>September 11, 2011</a:t>
            </a:fld>
            <a:endParaRPr lang="en-US"/>
          </a:p>
        </p:txBody>
      </p:sp>
      <p:sp>
        <p:nvSpPr>
          <p:cNvPr id="5" name="Footer Placeholder 4"/>
          <p:cNvSpPr>
            <a:spLocks noGrp="1"/>
          </p:cNvSpPr>
          <p:nvPr>
            <p:ph type="ftr" sz="quarter" idx="11"/>
          </p:nvPr>
        </p:nvSpPr>
        <p:spPr/>
        <p:txBody>
          <a:bodyPr/>
          <a:lstStyle/>
          <a:p>
            <a:r>
              <a:rPr lang="en-US" smtClean="0"/>
              <a:t>Reliable Product Smooth Operations</a:t>
            </a:r>
            <a:endParaRPr lang="en-US"/>
          </a:p>
        </p:txBody>
      </p:sp>
      <p:sp>
        <p:nvSpPr>
          <p:cNvPr id="6" name="Slide Number Placeholder 5"/>
          <p:cNvSpPr>
            <a:spLocks noGrp="1"/>
          </p:cNvSpPr>
          <p:nvPr>
            <p:ph type="sldNum" sz="quarter" idx="12"/>
          </p:nvPr>
        </p:nvSpPr>
        <p:spPr/>
        <p:txBody>
          <a:bodyPr/>
          <a:lstStyle/>
          <a:p>
            <a:fld id="{9BBC374D-82D4-48DE-9FE2-2CFDA2785820}"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8FB0C0-036E-4B21-A272-A9833E11F2FE}" type="datetime4">
              <a:rPr lang="en-US" smtClean="0"/>
              <a:pPr/>
              <a:t>September 11, 2011</a:t>
            </a:fld>
            <a:endParaRPr lang="en-US"/>
          </a:p>
        </p:txBody>
      </p:sp>
      <p:sp>
        <p:nvSpPr>
          <p:cNvPr id="5" name="Footer Placeholder 4"/>
          <p:cNvSpPr>
            <a:spLocks noGrp="1"/>
          </p:cNvSpPr>
          <p:nvPr>
            <p:ph type="ftr" sz="quarter" idx="11"/>
          </p:nvPr>
        </p:nvSpPr>
        <p:spPr/>
        <p:txBody>
          <a:bodyPr/>
          <a:lstStyle/>
          <a:p>
            <a:r>
              <a:rPr lang="en-US" smtClean="0"/>
              <a:t>Reliable Product Smooth Operations</a:t>
            </a:r>
            <a:endParaRPr lang="en-US"/>
          </a:p>
        </p:txBody>
      </p:sp>
      <p:sp>
        <p:nvSpPr>
          <p:cNvPr id="6" name="Slide Number Placeholder 5"/>
          <p:cNvSpPr>
            <a:spLocks noGrp="1"/>
          </p:cNvSpPr>
          <p:nvPr>
            <p:ph type="sldNum" sz="quarter" idx="12"/>
          </p:nvPr>
        </p:nvSpPr>
        <p:spPr/>
        <p:txBody>
          <a:bodyPr/>
          <a:lstStyle/>
          <a:p>
            <a:fld id="{9BBC374D-82D4-48DE-9FE2-2CFDA2785820}"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5083E4-2C4C-474A-AA0E-4BDF12E0F7C6}" type="datetime4">
              <a:rPr lang="en-US" smtClean="0"/>
              <a:pPr/>
              <a:t>September 11, 2011</a:t>
            </a:fld>
            <a:endParaRPr lang="en-US"/>
          </a:p>
        </p:txBody>
      </p:sp>
      <p:sp>
        <p:nvSpPr>
          <p:cNvPr id="5" name="Footer Placeholder 4"/>
          <p:cNvSpPr>
            <a:spLocks noGrp="1"/>
          </p:cNvSpPr>
          <p:nvPr>
            <p:ph type="ftr" sz="quarter" idx="11"/>
          </p:nvPr>
        </p:nvSpPr>
        <p:spPr/>
        <p:txBody>
          <a:bodyPr/>
          <a:lstStyle/>
          <a:p>
            <a:r>
              <a:rPr lang="en-US" smtClean="0"/>
              <a:t>Reliable Product Smooth Operations</a:t>
            </a:r>
            <a:endParaRPr lang="en-US"/>
          </a:p>
        </p:txBody>
      </p:sp>
      <p:sp>
        <p:nvSpPr>
          <p:cNvPr id="6" name="Slide Number Placeholder 5"/>
          <p:cNvSpPr>
            <a:spLocks noGrp="1"/>
          </p:cNvSpPr>
          <p:nvPr>
            <p:ph type="sldNum" sz="quarter" idx="12"/>
          </p:nvPr>
        </p:nvSpPr>
        <p:spPr/>
        <p:txBody>
          <a:bodyPr/>
          <a:lstStyle/>
          <a:p>
            <a:fld id="{D3D143E4-A773-4C3F-B065-921B26A1C5E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151E49-0F8B-4FBD-A6ED-A3BB55DDAECD}" type="datetime4">
              <a:rPr lang="en-US" smtClean="0"/>
              <a:pPr/>
              <a:t>September 11, 2011</a:t>
            </a:fld>
            <a:endParaRPr lang="en-US"/>
          </a:p>
        </p:txBody>
      </p:sp>
      <p:sp>
        <p:nvSpPr>
          <p:cNvPr id="5" name="Footer Placeholder 4"/>
          <p:cNvSpPr>
            <a:spLocks noGrp="1"/>
          </p:cNvSpPr>
          <p:nvPr>
            <p:ph type="ftr" sz="quarter" idx="11"/>
          </p:nvPr>
        </p:nvSpPr>
        <p:spPr/>
        <p:txBody>
          <a:bodyPr/>
          <a:lstStyle/>
          <a:p>
            <a:r>
              <a:rPr lang="en-US" smtClean="0"/>
              <a:t>Reliable Product Smooth Operations</a:t>
            </a:r>
            <a:endParaRPr lang="en-US"/>
          </a:p>
        </p:txBody>
      </p:sp>
      <p:sp>
        <p:nvSpPr>
          <p:cNvPr id="6" name="Slide Number Placeholder 5"/>
          <p:cNvSpPr>
            <a:spLocks noGrp="1"/>
          </p:cNvSpPr>
          <p:nvPr>
            <p:ph type="sldNum" sz="quarter" idx="12"/>
          </p:nvPr>
        </p:nvSpPr>
        <p:spPr/>
        <p:txBody>
          <a:bodyPr/>
          <a:lstStyle/>
          <a:p>
            <a:fld id="{D3D143E4-A773-4C3F-B065-921B26A1C5E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B8B074-F19F-47B2-B47A-63DB8FBB4F78}" type="datetime4">
              <a:rPr lang="en-US" smtClean="0"/>
              <a:pPr/>
              <a:t>September 11, 2011</a:t>
            </a:fld>
            <a:endParaRPr lang="en-US"/>
          </a:p>
        </p:txBody>
      </p:sp>
      <p:sp>
        <p:nvSpPr>
          <p:cNvPr id="5" name="Footer Placeholder 4"/>
          <p:cNvSpPr>
            <a:spLocks noGrp="1"/>
          </p:cNvSpPr>
          <p:nvPr>
            <p:ph type="ftr" sz="quarter" idx="11"/>
          </p:nvPr>
        </p:nvSpPr>
        <p:spPr/>
        <p:txBody>
          <a:bodyPr/>
          <a:lstStyle/>
          <a:p>
            <a:r>
              <a:rPr lang="en-US" smtClean="0"/>
              <a:t>Reliable Product Smooth Operations</a:t>
            </a:r>
            <a:endParaRPr lang="en-US"/>
          </a:p>
        </p:txBody>
      </p:sp>
      <p:sp>
        <p:nvSpPr>
          <p:cNvPr id="6" name="Slide Number Placeholder 5"/>
          <p:cNvSpPr>
            <a:spLocks noGrp="1"/>
          </p:cNvSpPr>
          <p:nvPr>
            <p:ph type="sldNum" sz="quarter" idx="12"/>
          </p:nvPr>
        </p:nvSpPr>
        <p:spPr/>
        <p:txBody>
          <a:bodyPr/>
          <a:lstStyle/>
          <a:p>
            <a:fld id="{D3D143E4-A773-4C3F-B065-921B26A1C5E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664513B-4A5F-4479-9D98-E733CF88C329}" type="datetime4">
              <a:rPr lang="en-US" smtClean="0"/>
              <a:pPr>
                <a:defRPr/>
              </a:pPr>
              <a:t>September 11, 2011</a:t>
            </a:fld>
            <a:endParaRPr lang="en-US"/>
          </a:p>
        </p:txBody>
      </p:sp>
      <p:sp>
        <p:nvSpPr>
          <p:cNvPr id="5" name="Slide Number Placeholder 4"/>
          <p:cNvSpPr>
            <a:spLocks noGrp="1"/>
          </p:cNvSpPr>
          <p:nvPr>
            <p:ph type="sldNum" sz="quarter" idx="11"/>
          </p:nvPr>
        </p:nvSpPr>
        <p:spPr/>
        <p:txBody>
          <a:bodyPr/>
          <a:lstStyle>
            <a:lvl1pPr>
              <a:defRPr/>
            </a:lvl1pPr>
          </a:lstStyle>
          <a:p>
            <a:pPr>
              <a:defRPr/>
            </a:pPr>
            <a:fld id="{108D2C0F-0157-4C76-AA6B-DAE671DFF4CA}" type="slidenum">
              <a:rPr lang="en-US"/>
              <a:pPr>
                <a:defRPr/>
              </a:pPr>
              <a:t>‹#›</a:t>
            </a:fld>
            <a:endParaRPr lang="en-US"/>
          </a:p>
        </p:txBody>
      </p:sp>
      <p:sp>
        <p:nvSpPr>
          <p:cNvPr id="6" name="Footer Placeholder 5"/>
          <p:cNvSpPr>
            <a:spLocks noGrp="1"/>
          </p:cNvSpPr>
          <p:nvPr>
            <p:ph type="ftr" sz="quarter" idx="12"/>
          </p:nvPr>
        </p:nvSpPr>
        <p:spPr>
          <a:xfrm>
            <a:off x="3162300" y="6465888"/>
            <a:ext cx="2519363" cy="323850"/>
          </a:xfrm>
          <a:prstGeom prst="rect">
            <a:avLst/>
          </a:prstGeom>
        </p:spPr>
        <p:txBody>
          <a:bodyPr/>
          <a:lstStyle>
            <a:lvl1pPr>
              <a:defRPr/>
            </a:lvl1pPr>
          </a:lstStyle>
          <a:p>
            <a:pPr>
              <a:defRPr/>
            </a:pPr>
            <a:r>
              <a:rPr lang="en-US" smtClean="0"/>
              <a:t>Reliable Product Smooth Operations</a:t>
            </a:r>
            <a:endParaRPr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56FE10-B8B6-4D1D-8CCE-6B64C7B0801D}" type="datetime4">
              <a:rPr lang="en-US" smtClean="0"/>
              <a:pPr/>
              <a:t>September 11, 2011</a:t>
            </a:fld>
            <a:endParaRPr lang="en-US"/>
          </a:p>
        </p:txBody>
      </p:sp>
      <p:sp>
        <p:nvSpPr>
          <p:cNvPr id="6" name="Footer Placeholder 5"/>
          <p:cNvSpPr>
            <a:spLocks noGrp="1"/>
          </p:cNvSpPr>
          <p:nvPr>
            <p:ph type="ftr" sz="quarter" idx="11"/>
          </p:nvPr>
        </p:nvSpPr>
        <p:spPr/>
        <p:txBody>
          <a:bodyPr/>
          <a:lstStyle/>
          <a:p>
            <a:r>
              <a:rPr lang="en-US" smtClean="0"/>
              <a:t>Reliable Product Smooth Operations</a:t>
            </a:r>
            <a:endParaRPr lang="en-US"/>
          </a:p>
        </p:txBody>
      </p:sp>
      <p:sp>
        <p:nvSpPr>
          <p:cNvPr id="7" name="Slide Number Placeholder 6"/>
          <p:cNvSpPr>
            <a:spLocks noGrp="1"/>
          </p:cNvSpPr>
          <p:nvPr>
            <p:ph type="sldNum" sz="quarter" idx="12"/>
          </p:nvPr>
        </p:nvSpPr>
        <p:spPr/>
        <p:txBody>
          <a:bodyPr/>
          <a:lstStyle/>
          <a:p>
            <a:fld id="{D3D143E4-A773-4C3F-B065-921B26A1C5E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24931B-9D1D-45D7-A81D-951C554D4067}" type="datetime4">
              <a:rPr lang="en-US" smtClean="0"/>
              <a:pPr/>
              <a:t>September 11, 2011</a:t>
            </a:fld>
            <a:endParaRPr lang="en-US"/>
          </a:p>
        </p:txBody>
      </p:sp>
      <p:sp>
        <p:nvSpPr>
          <p:cNvPr id="8" name="Footer Placeholder 7"/>
          <p:cNvSpPr>
            <a:spLocks noGrp="1"/>
          </p:cNvSpPr>
          <p:nvPr>
            <p:ph type="ftr" sz="quarter" idx="11"/>
          </p:nvPr>
        </p:nvSpPr>
        <p:spPr/>
        <p:txBody>
          <a:bodyPr/>
          <a:lstStyle/>
          <a:p>
            <a:r>
              <a:rPr lang="en-US" smtClean="0"/>
              <a:t>Reliable Product Smooth Operations</a:t>
            </a:r>
            <a:endParaRPr lang="en-US"/>
          </a:p>
        </p:txBody>
      </p:sp>
      <p:sp>
        <p:nvSpPr>
          <p:cNvPr id="9" name="Slide Number Placeholder 8"/>
          <p:cNvSpPr>
            <a:spLocks noGrp="1"/>
          </p:cNvSpPr>
          <p:nvPr>
            <p:ph type="sldNum" sz="quarter" idx="12"/>
          </p:nvPr>
        </p:nvSpPr>
        <p:spPr/>
        <p:txBody>
          <a:bodyPr/>
          <a:lstStyle/>
          <a:p>
            <a:fld id="{D3D143E4-A773-4C3F-B065-921B26A1C5E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375B68-421E-44ED-A553-16D27E0D8311}" type="datetime4">
              <a:rPr lang="en-US" smtClean="0"/>
              <a:pPr/>
              <a:t>September 11, 2011</a:t>
            </a:fld>
            <a:endParaRPr lang="en-US"/>
          </a:p>
        </p:txBody>
      </p:sp>
      <p:sp>
        <p:nvSpPr>
          <p:cNvPr id="4" name="Footer Placeholder 3"/>
          <p:cNvSpPr>
            <a:spLocks noGrp="1"/>
          </p:cNvSpPr>
          <p:nvPr>
            <p:ph type="ftr" sz="quarter" idx="11"/>
          </p:nvPr>
        </p:nvSpPr>
        <p:spPr/>
        <p:txBody>
          <a:bodyPr/>
          <a:lstStyle/>
          <a:p>
            <a:r>
              <a:rPr lang="en-US" smtClean="0"/>
              <a:t>Reliable Product Smooth Operations</a:t>
            </a:r>
            <a:endParaRPr lang="en-US"/>
          </a:p>
        </p:txBody>
      </p:sp>
      <p:sp>
        <p:nvSpPr>
          <p:cNvPr id="5" name="Slide Number Placeholder 4"/>
          <p:cNvSpPr>
            <a:spLocks noGrp="1"/>
          </p:cNvSpPr>
          <p:nvPr>
            <p:ph type="sldNum" sz="quarter" idx="12"/>
          </p:nvPr>
        </p:nvSpPr>
        <p:spPr/>
        <p:txBody>
          <a:bodyPr/>
          <a:lstStyle/>
          <a:p>
            <a:fld id="{D3D143E4-A773-4C3F-B065-921B26A1C5E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C01A94-09FD-4152-8354-8FFF31254B76}" type="datetime4">
              <a:rPr lang="en-US" smtClean="0"/>
              <a:pPr/>
              <a:t>September 11, 2011</a:t>
            </a:fld>
            <a:endParaRPr lang="en-US"/>
          </a:p>
        </p:txBody>
      </p:sp>
      <p:sp>
        <p:nvSpPr>
          <p:cNvPr id="3" name="Footer Placeholder 2"/>
          <p:cNvSpPr>
            <a:spLocks noGrp="1"/>
          </p:cNvSpPr>
          <p:nvPr>
            <p:ph type="ftr" sz="quarter" idx="11"/>
          </p:nvPr>
        </p:nvSpPr>
        <p:spPr/>
        <p:txBody>
          <a:bodyPr/>
          <a:lstStyle/>
          <a:p>
            <a:r>
              <a:rPr lang="en-US" smtClean="0"/>
              <a:t>Reliable Product Smooth Operations</a:t>
            </a:r>
            <a:endParaRPr lang="en-US"/>
          </a:p>
        </p:txBody>
      </p:sp>
      <p:sp>
        <p:nvSpPr>
          <p:cNvPr id="4" name="Slide Number Placeholder 3"/>
          <p:cNvSpPr>
            <a:spLocks noGrp="1"/>
          </p:cNvSpPr>
          <p:nvPr>
            <p:ph type="sldNum" sz="quarter" idx="12"/>
          </p:nvPr>
        </p:nvSpPr>
        <p:spPr/>
        <p:txBody>
          <a:bodyPr/>
          <a:lstStyle/>
          <a:p>
            <a:fld id="{D3D143E4-A773-4C3F-B065-921B26A1C5EB}"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9C4A90-469F-4A44-A588-B19BEA451326}" type="datetime4">
              <a:rPr lang="en-US" smtClean="0"/>
              <a:pPr/>
              <a:t>September 11, 2011</a:t>
            </a:fld>
            <a:endParaRPr lang="en-US"/>
          </a:p>
        </p:txBody>
      </p:sp>
      <p:sp>
        <p:nvSpPr>
          <p:cNvPr id="6" name="Footer Placeholder 5"/>
          <p:cNvSpPr>
            <a:spLocks noGrp="1"/>
          </p:cNvSpPr>
          <p:nvPr>
            <p:ph type="ftr" sz="quarter" idx="11"/>
          </p:nvPr>
        </p:nvSpPr>
        <p:spPr/>
        <p:txBody>
          <a:bodyPr/>
          <a:lstStyle/>
          <a:p>
            <a:r>
              <a:rPr lang="en-US" smtClean="0"/>
              <a:t>Reliable Product Smooth Operations</a:t>
            </a:r>
            <a:endParaRPr lang="en-US"/>
          </a:p>
        </p:txBody>
      </p:sp>
      <p:sp>
        <p:nvSpPr>
          <p:cNvPr id="7" name="Slide Number Placeholder 6"/>
          <p:cNvSpPr>
            <a:spLocks noGrp="1"/>
          </p:cNvSpPr>
          <p:nvPr>
            <p:ph type="sldNum" sz="quarter" idx="12"/>
          </p:nvPr>
        </p:nvSpPr>
        <p:spPr/>
        <p:txBody>
          <a:bodyPr/>
          <a:lstStyle/>
          <a:p>
            <a:fld id="{D3D143E4-A773-4C3F-B065-921B26A1C5E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6BA910-F18D-46BA-BE54-D62AF2492531}" type="datetime4">
              <a:rPr lang="en-US" smtClean="0"/>
              <a:pPr/>
              <a:t>September 11, 2011</a:t>
            </a:fld>
            <a:endParaRPr lang="en-US"/>
          </a:p>
        </p:txBody>
      </p:sp>
      <p:sp>
        <p:nvSpPr>
          <p:cNvPr id="6" name="Footer Placeholder 5"/>
          <p:cNvSpPr>
            <a:spLocks noGrp="1"/>
          </p:cNvSpPr>
          <p:nvPr>
            <p:ph type="ftr" sz="quarter" idx="11"/>
          </p:nvPr>
        </p:nvSpPr>
        <p:spPr/>
        <p:txBody>
          <a:bodyPr/>
          <a:lstStyle/>
          <a:p>
            <a:r>
              <a:rPr lang="en-US" smtClean="0"/>
              <a:t>Reliable Product Smooth Operations</a:t>
            </a:r>
            <a:endParaRPr lang="en-US"/>
          </a:p>
        </p:txBody>
      </p:sp>
      <p:sp>
        <p:nvSpPr>
          <p:cNvPr id="7" name="Slide Number Placeholder 6"/>
          <p:cNvSpPr>
            <a:spLocks noGrp="1"/>
          </p:cNvSpPr>
          <p:nvPr>
            <p:ph type="sldNum" sz="quarter" idx="12"/>
          </p:nvPr>
        </p:nvSpPr>
        <p:spPr/>
        <p:txBody>
          <a:bodyPr/>
          <a:lstStyle/>
          <a:p>
            <a:fld id="{D3D143E4-A773-4C3F-B065-921B26A1C5EB}"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FC111A-397F-4812-9753-3AA8B4BF4412}" type="datetime4">
              <a:rPr lang="en-US" smtClean="0"/>
              <a:pPr/>
              <a:t>September 11, 2011</a:t>
            </a:fld>
            <a:endParaRPr lang="en-US"/>
          </a:p>
        </p:txBody>
      </p:sp>
      <p:sp>
        <p:nvSpPr>
          <p:cNvPr id="5" name="Footer Placeholder 4"/>
          <p:cNvSpPr>
            <a:spLocks noGrp="1"/>
          </p:cNvSpPr>
          <p:nvPr>
            <p:ph type="ftr" sz="quarter" idx="11"/>
          </p:nvPr>
        </p:nvSpPr>
        <p:spPr/>
        <p:txBody>
          <a:bodyPr/>
          <a:lstStyle/>
          <a:p>
            <a:r>
              <a:rPr lang="en-US" smtClean="0"/>
              <a:t>Reliable Product Smooth Operations</a:t>
            </a:r>
            <a:endParaRPr lang="en-US"/>
          </a:p>
        </p:txBody>
      </p:sp>
      <p:sp>
        <p:nvSpPr>
          <p:cNvPr id="6" name="Slide Number Placeholder 5"/>
          <p:cNvSpPr>
            <a:spLocks noGrp="1"/>
          </p:cNvSpPr>
          <p:nvPr>
            <p:ph type="sldNum" sz="quarter" idx="12"/>
          </p:nvPr>
        </p:nvSpPr>
        <p:spPr/>
        <p:txBody>
          <a:bodyPr/>
          <a:lstStyle/>
          <a:p>
            <a:fld id="{D3D143E4-A773-4C3F-B065-921B26A1C5EB}"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AB9549-1F78-4C39-BA16-747144095FB5}" type="datetime4">
              <a:rPr lang="en-US" smtClean="0"/>
              <a:pPr/>
              <a:t>September 11, 2011</a:t>
            </a:fld>
            <a:endParaRPr lang="en-US"/>
          </a:p>
        </p:txBody>
      </p:sp>
      <p:sp>
        <p:nvSpPr>
          <p:cNvPr id="5" name="Footer Placeholder 4"/>
          <p:cNvSpPr>
            <a:spLocks noGrp="1"/>
          </p:cNvSpPr>
          <p:nvPr>
            <p:ph type="ftr" sz="quarter" idx="11"/>
          </p:nvPr>
        </p:nvSpPr>
        <p:spPr/>
        <p:txBody>
          <a:bodyPr/>
          <a:lstStyle/>
          <a:p>
            <a:r>
              <a:rPr lang="en-US" smtClean="0"/>
              <a:t>Reliable Product Smooth Operations</a:t>
            </a:r>
            <a:endParaRPr lang="en-US"/>
          </a:p>
        </p:txBody>
      </p:sp>
      <p:sp>
        <p:nvSpPr>
          <p:cNvPr id="6" name="Slide Number Placeholder 5"/>
          <p:cNvSpPr>
            <a:spLocks noGrp="1"/>
          </p:cNvSpPr>
          <p:nvPr>
            <p:ph type="sldNum" sz="quarter" idx="12"/>
          </p:nvPr>
        </p:nvSpPr>
        <p:spPr/>
        <p:txBody>
          <a:bodyPr/>
          <a:lstStyle/>
          <a:p>
            <a:fld id="{D3D143E4-A773-4C3F-B065-921B26A1C5E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1309688"/>
            <a:ext cx="3795712" cy="5072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8225" y="1309688"/>
            <a:ext cx="3797300" cy="5072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9F1D27CB-AAEA-4A3A-A65B-BE02362A3CD1}" type="datetime4">
              <a:rPr lang="en-US" smtClean="0"/>
              <a:pPr>
                <a:defRPr/>
              </a:pPr>
              <a:t>September 11, 2011</a:t>
            </a:fld>
            <a:endParaRPr lang="en-US"/>
          </a:p>
        </p:txBody>
      </p:sp>
      <p:sp>
        <p:nvSpPr>
          <p:cNvPr id="6" name="Slide Number Placeholder 5"/>
          <p:cNvSpPr>
            <a:spLocks noGrp="1"/>
          </p:cNvSpPr>
          <p:nvPr>
            <p:ph type="sldNum" sz="quarter" idx="11"/>
          </p:nvPr>
        </p:nvSpPr>
        <p:spPr/>
        <p:txBody>
          <a:bodyPr/>
          <a:lstStyle>
            <a:lvl1pPr>
              <a:defRPr/>
            </a:lvl1pPr>
          </a:lstStyle>
          <a:p>
            <a:pPr>
              <a:defRPr/>
            </a:pPr>
            <a:fld id="{D28E7546-DADA-40E4-A044-284FFF46F223}" type="slidenum">
              <a:rPr lang="en-US"/>
              <a:pPr>
                <a:defRPr/>
              </a:pPr>
              <a:t>‹#›</a:t>
            </a:fld>
            <a:endParaRPr lang="en-US"/>
          </a:p>
        </p:txBody>
      </p:sp>
      <p:sp>
        <p:nvSpPr>
          <p:cNvPr id="7" name="Footer Placeholder 6"/>
          <p:cNvSpPr>
            <a:spLocks noGrp="1"/>
          </p:cNvSpPr>
          <p:nvPr>
            <p:ph type="ftr" sz="quarter" idx="12"/>
          </p:nvPr>
        </p:nvSpPr>
        <p:spPr>
          <a:xfrm>
            <a:off x="3162300" y="6465888"/>
            <a:ext cx="2519363" cy="323850"/>
          </a:xfrm>
          <a:prstGeom prst="rect">
            <a:avLst/>
          </a:prstGeom>
        </p:spPr>
        <p:txBody>
          <a:bodyPr/>
          <a:lstStyle>
            <a:lvl1pPr>
              <a:defRPr/>
            </a:lvl1pPr>
          </a:lstStyle>
          <a:p>
            <a:pPr>
              <a:defRPr/>
            </a:pPr>
            <a:r>
              <a:rPr lang="en-US" smtClean="0"/>
              <a:t>Reliable Product Smooth Operations</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1D615A1E-ED76-458D-84BD-04CCFAFA72D1}" type="datetime4">
              <a:rPr lang="en-US" smtClean="0"/>
              <a:pPr>
                <a:defRPr/>
              </a:pPr>
              <a:t>September 11, 2011</a:t>
            </a:fld>
            <a:endParaRPr lang="en-US"/>
          </a:p>
        </p:txBody>
      </p:sp>
      <p:sp>
        <p:nvSpPr>
          <p:cNvPr id="8" name="Slide Number Placeholder 7"/>
          <p:cNvSpPr>
            <a:spLocks noGrp="1"/>
          </p:cNvSpPr>
          <p:nvPr>
            <p:ph type="sldNum" sz="quarter" idx="11"/>
          </p:nvPr>
        </p:nvSpPr>
        <p:spPr/>
        <p:txBody>
          <a:bodyPr/>
          <a:lstStyle>
            <a:lvl1pPr>
              <a:defRPr/>
            </a:lvl1pPr>
          </a:lstStyle>
          <a:p>
            <a:pPr>
              <a:defRPr/>
            </a:pPr>
            <a:fld id="{C55D6890-3640-44A8-9839-F35F94AD0A8F}" type="slidenum">
              <a:rPr lang="en-US"/>
              <a:pPr>
                <a:defRPr/>
              </a:pPr>
              <a:t>‹#›</a:t>
            </a:fld>
            <a:endParaRPr lang="en-US"/>
          </a:p>
        </p:txBody>
      </p:sp>
      <p:sp>
        <p:nvSpPr>
          <p:cNvPr id="9" name="Footer Placeholder 8"/>
          <p:cNvSpPr>
            <a:spLocks noGrp="1"/>
          </p:cNvSpPr>
          <p:nvPr>
            <p:ph type="ftr" sz="quarter" idx="12"/>
          </p:nvPr>
        </p:nvSpPr>
        <p:spPr>
          <a:xfrm>
            <a:off x="3162300" y="6465888"/>
            <a:ext cx="2519363" cy="323850"/>
          </a:xfrm>
          <a:prstGeom prst="rect">
            <a:avLst/>
          </a:prstGeom>
        </p:spPr>
        <p:txBody>
          <a:bodyPr/>
          <a:lstStyle>
            <a:lvl1pPr>
              <a:defRPr/>
            </a:lvl1pPr>
          </a:lstStyle>
          <a:p>
            <a:pPr>
              <a:defRPr/>
            </a:pPr>
            <a:r>
              <a:rPr lang="en-US" smtClean="0"/>
              <a:t>Reliable Product Smooth Operations</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B8C1ACAB-D7AB-4B1D-915E-E79005CC3456}" type="datetime4">
              <a:rPr lang="en-US" smtClean="0"/>
              <a:pPr>
                <a:defRPr/>
              </a:pPr>
              <a:t>September 11, 2011</a:t>
            </a:fld>
            <a:endParaRPr lang="en-US"/>
          </a:p>
        </p:txBody>
      </p:sp>
      <p:sp>
        <p:nvSpPr>
          <p:cNvPr id="4" name="Slide Number Placeholder 3"/>
          <p:cNvSpPr>
            <a:spLocks noGrp="1"/>
          </p:cNvSpPr>
          <p:nvPr>
            <p:ph type="sldNum" sz="quarter" idx="11"/>
          </p:nvPr>
        </p:nvSpPr>
        <p:spPr/>
        <p:txBody>
          <a:bodyPr/>
          <a:lstStyle>
            <a:lvl1pPr>
              <a:defRPr/>
            </a:lvl1pPr>
          </a:lstStyle>
          <a:p>
            <a:pPr>
              <a:defRPr/>
            </a:pPr>
            <a:fld id="{9E3BB02D-939B-4AF4-851B-D25A66CF2ECF}" type="slidenum">
              <a:rPr lang="en-US"/>
              <a:pPr>
                <a:defRPr/>
              </a:pPr>
              <a:t>‹#›</a:t>
            </a:fld>
            <a:endParaRPr lang="en-US"/>
          </a:p>
        </p:txBody>
      </p:sp>
      <p:sp>
        <p:nvSpPr>
          <p:cNvPr id="5" name="Footer Placeholder 4"/>
          <p:cNvSpPr>
            <a:spLocks noGrp="1"/>
          </p:cNvSpPr>
          <p:nvPr>
            <p:ph type="ftr" sz="quarter" idx="12"/>
          </p:nvPr>
        </p:nvSpPr>
        <p:spPr>
          <a:xfrm>
            <a:off x="3162300" y="6465888"/>
            <a:ext cx="2519363" cy="323850"/>
          </a:xfrm>
          <a:prstGeom prst="rect">
            <a:avLst/>
          </a:prstGeom>
        </p:spPr>
        <p:txBody>
          <a:bodyPr/>
          <a:lstStyle>
            <a:lvl1pPr>
              <a:defRPr/>
            </a:lvl1pPr>
          </a:lstStyle>
          <a:p>
            <a:pPr>
              <a:defRPr/>
            </a:pPr>
            <a:r>
              <a:rPr lang="en-US" smtClean="0"/>
              <a:t>Reliable Product Smooth Operations</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695FA80-4EBB-4A85-B532-97675389D0B6}" type="datetime4">
              <a:rPr lang="en-US" smtClean="0"/>
              <a:pPr>
                <a:defRPr/>
              </a:pPr>
              <a:t>September 11, 2011</a:t>
            </a:fld>
            <a:endParaRPr lang="en-US"/>
          </a:p>
        </p:txBody>
      </p:sp>
      <p:sp>
        <p:nvSpPr>
          <p:cNvPr id="3" name="Slide Number Placeholder 2"/>
          <p:cNvSpPr>
            <a:spLocks noGrp="1"/>
          </p:cNvSpPr>
          <p:nvPr>
            <p:ph type="sldNum" sz="quarter" idx="11"/>
          </p:nvPr>
        </p:nvSpPr>
        <p:spPr/>
        <p:txBody>
          <a:bodyPr/>
          <a:lstStyle>
            <a:lvl1pPr>
              <a:defRPr/>
            </a:lvl1pPr>
          </a:lstStyle>
          <a:p>
            <a:pPr>
              <a:defRPr/>
            </a:pPr>
            <a:fld id="{35022D33-91CA-4A7E-9EFD-473681150B05}" type="slidenum">
              <a:rPr lang="en-US"/>
              <a:pPr>
                <a:defRPr/>
              </a:pPr>
              <a:t>‹#›</a:t>
            </a:fld>
            <a:endParaRPr lang="en-US"/>
          </a:p>
        </p:txBody>
      </p:sp>
      <p:sp>
        <p:nvSpPr>
          <p:cNvPr id="4" name="Footer Placeholder 3"/>
          <p:cNvSpPr>
            <a:spLocks noGrp="1"/>
          </p:cNvSpPr>
          <p:nvPr>
            <p:ph type="ftr" sz="quarter" idx="12"/>
          </p:nvPr>
        </p:nvSpPr>
        <p:spPr>
          <a:xfrm>
            <a:off x="3162300" y="6465888"/>
            <a:ext cx="2519363" cy="323850"/>
          </a:xfrm>
          <a:prstGeom prst="rect">
            <a:avLst/>
          </a:prstGeom>
        </p:spPr>
        <p:txBody>
          <a:bodyPr/>
          <a:lstStyle>
            <a:lvl1pPr>
              <a:defRPr/>
            </a:lvl1pPr>
          </a:lstStyle>
          <a:p>
            <a:pPr>
              <a:defRPr/>
            </a:pPr>
            <a:r>
              <a:rPr lang="en-US" smtClean="0"/>
              <a:t>Reliable Product Smooth Operations</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D994E35-D3B4-4457-828C-FB9685BF6EB8}" type="datetime4">
              <a:rPr lang="en-US" smtClean="0"/>
              <a:pPr>
                <a:defRPr/>
              </a:pPr>
              <a:t>September 11, 2011</a:t>
            </a:fld>
            <a:endParaRPr lang="en-US"/>
          </a:p>
        </p:txBody>
      </p:sp>
      <p:sp>
        <p:nvSpPr>
          <p:cNvPr id="6" name="Slide Number Placeholder 5"/>
          <p:cNvSpPr>
            <a:spLocks noGrp="1"/>
          </p:cNvSpPr>
          <p:nvPr>
            <p:ph type="sldNum" sz="quarter" idx="11"/>
          </p:nvPr>
        </p:nvSpPr>
        <p:spPr/>
        <p:txBody>
          <a:bodyPr/>
          <a:lstStyle>
            <a:lvl1pPr>
              <a:defRPr/>
            </a:lvl1pPr>
          </a:lstStyle>
          <a:p>
            <a:pPr>
              <a:defRPr/>
            </a:pPr>
            <a:fld id="{0E5EB49F-A5A0-4C82-A722-096BA81CE7B3}" type="slidenum">
              <a:rPr lang="en-US"/>
              <a:pPr>
                <a:defRPr/>
              </a:pPr>
              <a:t>‹#›</a:t>
            </a:fld>
            <a:endParaRPr lang="en-US"/>
          </a:p>
        </p:txBody>
      </p:sp>
      <p:sp>
        <p:nvSpPr>
          <p:cNvPr id="7" name="Footer Placeholder 6"/>
          <p:cNvSpPr>
            <a:spLocks noGrp="1"/>
          </p:cNvSpPr>
          <p:nvPr>
            <p:ph type="ftr" sz="quarter" idx="12"/>
          </p:nvPr>
        </p:nvSpPr>
        <p:spPr>
          <a:xfrm>
            <a:off x="3162300" y="6465888"/>
            <a:ext cx="2519363" cy="323850"/>
          </a:xfrm>
          <a:prstGeom prst="rect">
            <a:avLst/>
          </a:prstGeom>
        </p:spPr>
        <p:txBody>
          <a:bodyPr/>
          <a:lstStyle>
            <a:lvl1pPr>
              <a:defRPr/>
            </a:lvl1pPr>
          </a:lstStyle>
          <a:p>
            <a:pPr>
              <a:defRPr/>
            </a:pPr>
            <a:r>
              <a:rPr lang="en-US" smtClean="0"/>
              <a:t>Reliable Product Smooth Operations</a:t>
            </a:r>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BA087498-CB2D-4F26-ACFA-AD1900DDDB8C}" type="datetime4">
              <a:rPr lang="en-US" smtClean="0"/>
              <a:pPr>
                <a:defRPr/>
              </a:pPr>
              <a:t>September 11, 2011</a:t>
            </a:fld>
            <a:endParaRPr lang="en-US"/>
          </a:p>
        </p:txBody>
      </p:sp>
      <p:sp>
        <p:nvSpPr>
          <p:cNvPr id="6" name="Slide Number Placeholder 5"/>
          <p:cNvSpPr>
            <a:spLocks noGrp="1"/>
          </p:cNvSpPr>
          <p:nvPr>
            <p:ph type="sldNum" sz="quarter" idx="11"/>
          </p:nvPr>
        </p:nvSpPr>
        <p:spPr/>
        <p:txBody>
          <a:bodyPr/>
          <a:lstStyle>
            <a:lvl1pPr>
              <a:defRPr/>
            </a:lvl1pPr>
          </a:lstStyle>
          <a:p>
            <a:pPr>
              <a:defRPr/>
            </a:pPr>
            <a:fld id="{8A17ED1C-FE6D-4756-B2D4-217F3E85CBD0}" type="slidenum">
              <a:rPr lang="en-US"/>
              <a:pPr>
                <a:defRPr/>
              </a:pPr>
              <a:t>‹#›</a:t>
            </a:fld>
            <a:endParaRPr lang="en-US"/>
          </a:p>
        </p:txBody>
      </p:sp>
      <p:sp>
        <p:nvSpPr>
          <p:cNvPr id="7" name="Footer Placeholder 6"/>
          <p:cNvSpPr>
            <a:spLocks noGrp="1"/>
          </p:cNvSpPr>
          <p:nvPr>
            <p:ph type="ftr" sz="quarter" idx="12"/>
          </p:nvPr>
        </p:nvSpPr>
        <p:spPr>
          <a:xfrm>
            <a:off x="3162300" y="6465888"/>
            <a:ext cx="2519363" cy="323850"/>
          </a:xfrm>
          <a:prstGeom prst="rect">
            <a:avLst/>
          </a:prstGeom>
        </p:spPr>
        <p:txBody>
          <a:bodyPr/>
          <a:lstStyle>
            <a:lvl1pPr>
              <a:defRPr/>
            </a:lvl1pPr>
          </a:lstStyle>
          <a:p>
            <a:pPr>
              <a:defRPr/>
            </a:pPr>
            <a:r>
              <a:rPr lang="en-US" smtClean="0"/>
              <a:t>Reliable Product Smooth Operations</a:t>
            </a:r>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bwMode="auto">
          <a:xfrm>
            <a:off x="900113" y="1309688"/>
            <a:ext cx="7745412" cy="50720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483" name="Rectangle 2"/>
          <p:cNvSpPr>
            <a:spLocks noGrp="1" noChangeArrowheads="1"/>
          </p:cNvSpPr>
          <p:nvPr>
            <p:ph type="title"/>
          </p:nvPr>
        </p:nvSpPr>
        <p:spPr bwMode="auto">
          <a:xfrm>
            <a:off x="17463" y="255588"/>
            <a:ext cx="8634412" cy="454025"/>
          </a:xfrm>
          <a:prstGeom prst="rect">
            <a:avLst/>
          </a:prstGeom>
          <a:solidFill>
            <a:schemeClr val="bg2"/>
          </a:solidFill>
          <a:ln w="36830" algn="ctr">
            <a:solidFill>
              <a:schemeClr val="bg2"/>
            </a:solidFill>
            <a:miter lim="800000"/>
            <a:headEnd/>
            <a:tailEnd/>
          </a:ln>
        </p:spPr>
        <p:txBody>
          <a:bodyPr vert="horz" wrap="square" lIns="864000" tIns="54000" rIns="0" bIns="0" numCol="1" anchor="t" anchorCtr="0" compatLnSpc="1">
            <a:prstTxWarp prst="textNoShape">
              <a:avLst/>
            </a:prstTxWarp>
            <a:spAutoFit/>
          </a:bodyPr>
          <a:lstStyle/>
          <a:p>
            <a:pPr lvl="0"/>
            <a:r>
              <a:rPr lang="en-US" smtClean="0"/>
              <a:t>Click to edit Master title style</a:t>
            </a:r>
          </a:p>
        </p:txBody>
      </p:sp>
      <p:sp>
        <p:nvSpPr>
          <p:cNvPr id="25" name="Rectangle 4"/>
          <p:cNvSpPr>
            <a:spLocks noGrp="1" noChangeArrowheads="1"/>
          </p:cNvSpPr>
          <p:nvPr>
            <p:ph type="dt" sz="half" idx="2"/>
          </p:nvPr>
        </p:nvSpPr>
        <p:spPr bwMode="auto">
          <a:xfrm>
            <a:off x="7118350" y="6465888"/>
            <a:ext cx="1079500" cy="323850"/>
          </a:xfrm>
          <a:prstGeom prst="rect">
            <a:avLst/>
          </a:prstGeom>
          <a:noFill/>
          <a:ln w="9525">
            <a:noFill/>
            <a:miter lim="800000"/>
            <a:headEnd/>
            <a:tailEnd/>
          </a:ln>
        </p:spPr>
        <p:txBody>
          <a:bodyPr vert="horz" wrap="none" lIns="0" tIns="0" rIns="0" bIns="45720" numCol="1" anchor="t" anchorCtr="0" compatLnSpc="1">
            <a:prstTxWarp prst="textNoShape">
              <a:avLst/>
            </a:prstTxWarp>
          </a:bodyPr>
          <a:lstStyle>
            <a:lvl1pPr algn="ctr">
              <a:defRPr sz="800">
                <a:latin typeface="+mn-lt"/>
              </a:defRPr>
            </a:lvl1pPr>
          </a:lstStyle>
          <a:p>
            <a:pPr>
              <a:defRPr/>
            </a:pPr>
            <a:fld id="{058DDA42-804B-42DA-9559-39696912B801}" type="datetime4">
              <a:rPr lang="en-US" smtClean="0"/>
              <a:pPr>
                <a:defRPr/>
              </a:pPr>
              <a:t>September 11, 2011</a:t>
            </a:fld>
            <a:endParaRPr lang="en-US"/>
          </a:p>
        </p:txBody>
      </p:sp>
      <p:sp>
        <p:nvSpPr>
          <p:cNvPr id="24" name="Rectangle 6"/>
          <p:cNvSpPr>
            <a:spLocks noGrp="1" noChangeArrowheads="1"/>
          </p:cNvSpPr>
          <p:nvPr>
            <p:ph type="sldNum" sz="quarter" idx="4"/>
          </p:nvPr>
        </p:nvSpPr>
        <p:spPr bwMode="auto">
          <a:xfrm>
            <a:off x="8374063" y="6465888"/>
            <a:ext cx="266700" cy="169862"/>
          </a:xfrm>
          <a:prstGeom prst="rect">
            <a:avLst/>
          </a:prstGeom>
          <a:ln>
            <a:miter lim="800000"/>
            <a:headEnd/>
            <a:tailEnd/>
          </a:ln>
        </p:spPr>
        <p:txBody>
          <a:bodyPr vert="horz" wrap="none" lIns="0" tIns="0" rIns="0" bIns="45720" numCol="1" anchor="b" anchorCtr="0" compatLnSpc="1">
            <a:prstTxWarp prst="textNoShape">
              <a:avLst/>
            </a:prstTxWarp>
          </a:bodyPr>
          <a:lstStyle>
            <a:lvl1pPr algn="r">
              <a:defRPr sz="800">
                <a:latin typeface="+mn-lt"/>
              </a:defRPr>
            </a:lvl1pPr>
          </a:lstStyle>
          <a:p>
            <a:pPr>
              <a:defRPr/>
            </a:pPr>
            <a:fld id="{B420FCB2-DA9B-4091-BB3A-89BF1E4E5B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41" r:id="rId12"/>
    <p:sldLayoutId id="2147484042" r:id="rId13"/>
    <p:sldLayoutId id="2147484043" r:id="rId14"/>
    <p:sldLayoutId id="2147484045" r:id="rId15"/>
  </p:sldLayoutIdLst>
  <p:transition>
    <p:fade/>
  </p:transition>
  <p:hf sldNum="0" hdr="0" ftr="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Futura Medium" pitchFamily="2" charset="0"/>
        </a:defRPr>
      </a:lvl2pPr>
      <a:lvl3pPr algn="l" rtl="0" eaLnBrk="0" fontAlgn="base" hangingPunct="0">
        <a:spcBef>
          <a:spcPct val="0"/>
        </a:spcBef>
        <a:spcAft>
          <a:spcPct val="0"/>
        </a:spcAft>
        <a:defRPr sz="2400">
          <a:solidFill>
            <a:schemeClr val="tx2"/>
          </a:solidFill>
          <a:latin typeface="Futura Medium" pitchFamily="2" charset="0"/>
        </a:defRPr>
      </a:lvl3pPr>
      <a:lvl4pPr algn="l" rtl="0" eaLnBrk="0" fontAlgn="base" hangingPunct="0">
        <a:spcBef>
          <a:spcPct val="0"/>
        </a:spcBef>
        <a:spcAft>
          <a:spcPct val="0"/>
        </a:spcAft>
        <a:defRPr sz="2400">
          <a:solidFill>
            <a:schemeClr val="tx2"/>
          </a:solidFill>
          <a:latin typeface="Futura Medium" pitchFamily="2" charset="0"/>
        </a:defRPr>
      </a:lvl4pPr>
      <a:lvl5pPr algn="l" rtl="0" eaLnBrk="0" fontAlgn="base" hangingPunct="0">
        <a:spcBef>
          <a:spcPct val="0"/>
        </a:spcBef>
        <a:spcAft>
          <a:spcPct val="0"/>
        </a:spcAft>
        <a:defRPr sz="2400">
          <a:solidFill>
            <a:schemeClr val="tx2"/>
          </a:solidFill>
          <a:latin typeface="Futura Medium" pitchFamily="2" charset="0"/>
        </a:defRPr>
      </a:lvl5pPr>
      <a:lvl6pPr marL="457200" algn="l" rtl="0" eaLnBrk="1" fontAlgn="base" hangingPunct="1">
        <a:spcBef>
          <a:spcPct val="0"/>
        </a:spcBef>
        <a:spcAft>
          <a:spcPct val="0"/>
        </a:spcAft>
        <a:defRPr sz="2400">
          <a:solidFill>
            <a:schemeClr val="tx2"/>
          </a:solidFill>
          <a:latin typeface="Futura Medium" pitchFamily="2" charset="0"/>
        </a:defRPr>
      </a:lvl6pPr>
      <a:lvl7pPr marL="914400" algn="l" rtl="0" eaLnBrk="1" fontAlgn="base" hangingPunct="1">
        <a:spcBef>
          <a:spcPct val="0"/>
        </a:spcBef>
        <a:spcAft>
          <a:spcPct val="0"/>
        </a:spcAft>
        <a:defRPr sz="2400">
          <a:solidFill>
            <a:schemeClr val="tx2"/>
          </a:solidFill>
          <a:latin typeface="Futura Medium" pitchFamily="2" charset="0"/>
        </a:defRPr>
      </a:lvl7pPr>
      <a:lvl8pPr marL="1371600" algn="l" rtl="0" eaLnBrk="1" fontAlgn="base" hangingPunct="1">
        <a:spcBef>
          <a:spcPct val="0"/>
        </a:spcBef>
        <a:spcAft>
          <a:spcPct val="0"/>
        </a:spcAft>
        <a:defRPr sz="2400">
          <a:solidFill>
            <a:schemeClr val="tx2"/>
          </a:solidFill>
          <a:latin typeface="Futura Medium" pitchFamily="2" charset="0"/>
        </a:defRPr>
      </a:lvl8pPr>
      <a:lvl9pPr marL="1828800" algn="l" rtl="0" eaLnBrk="1" fontAlgn="base" hangingPunct="1">
        <a:spcBef>
          <a:spcPct val="0"/>
        </a:spcBef>
        <a:spcAft>
          <a:spcPct val="0"/>
        </a:spcAft>
        <a:defRPr sz="2400">
          <a:solidFill>
            <a:schemeClr val="tx2"/>
          </a:solidFill>
          <a:latin typeface="Futura Medium" pitchFamily="2" charset="0"/>
        </a:defRPr>
      </a:lvl9pPr>
    </p:titleStyle>
    <p:bodyStyle>
      <a:lvl1pPr marL="284163" indent="-284163" algn="l" rtl="0" eaLnBrk="0" fontAlgn="base" hangingPunct="0">
        <a:lnSpc>
          <a:spcPct val="120000"/>
        </a:lnSpc>
        <a:spcBef>
          <a:spcPct val="0"/>
        </a:spcBef>
        <a:spcAft>
          <a:spcPts val="600"/>
        </a:spcAft>
        <a:buClr>
          <a:schemeClr val="tx2"/>
        </a:buClr>
        <a:buSzPct val="75000"/>
        <a:buFont typeface="Wingdings" pitchFamily="2" charset="2"/>
        <a:buChar char="n"/>
        <a:defRPr sz="2000">
          <a:solidFill>
            <a:schemeClr val="tx1"/>
          </a:solidFill>
          <a:latin typeface="+mn-lt"/>
          <a:ea typeface="+mn-ea"/>
          <a:cs typeface="+mn-cs"/>
        </a:defRPr>
      </a:lvl1pPr>
      <a:lvl2pPr marL="569913" indent="-193675" algn="l" rtl="0" eaLnBrk="0" fontAlgn="base" hangingPunct="0">
        <a:lnSpc>
          <a:spcPct val="120000"/>
        </a:lnSpc>
        <a:spcBef>
          <a:spcPct val="0"/>
        </a:spcBef>
        <a:spcAft>
          <a:spcPts val="600"/>
        </a:spcAft>
        <a:buSzPct val="75000"/>
        <a:buFont typeface="Wingdings" pitchFamily="2" charset="2"/>
        <a:buChar char="n"/>
        <a:defRPr sz="2000">
          <a:solidFill>
            <a:schemeClr val="tx1"/>
          </a:solidFill>
          <a:latin typeface="+mn-lt"/>
        </a:defRPr>
      </a:lvl2pPr>
      <a:lvl3pPr marL="952500" indent="-185738" algn="l" rtl="0" eaLnBrk="0" fontAlgn="base" hangingPunct="0">
        <a:lnSpc>
          <a:spcPct val="120000"/>
        </a:lnSpc>
        <a:spcBef>
          <a:spcPct val="0"/>
        </a:spcBef>
        <a:spcAft>
          <a:spcPts val="600"/>
        </a:spcAft>
        <a:buSzPct val="75000"/>
        <a:buFont typeface="Wingdings" pitchFamily="2" charset="2"/>
        <a:buChar char="n"/>
        <a:defRPr sz="1600">
          <a:solidFill>
            <a:schemeClr val="tx1"/>
          </a:solidFill>
          <a:latin typeface="+mn-lt"/>
        </a:defRPr>
      </a:lvl3pPr>
      <a:lvl4pPr marL="1323975" indent="-180975" algn="l" rtl="0" eaLnBrk="0" fontAlgn="base" hangingPunct="0">
        <a:lnSpc>
          <a:spcPct val="120000"/>
        </a:lnSpc>
        <a:spcBef>
          <a:spcPct val="0"/>
        </a:spcBef>
        <a:spcAft>
          <a:spcPts val="600"/>
        </a:spcAft>
        <a:buSzPct val="75000"/>
        <a:buFont typeface="Wingdings" pitchFamily="2" charset="2"/>
        <a:buChar char="n"/>
        <a:defRPr sz="12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pitchFamily="34"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pitchFamily="34"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pitchFamily="34"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49188-24D2-43AD-8AC4-64449F3D635C}" type="datetime4">
              <a:rPr lang="en-US" smtClean="0"/>
              <a:pPr/>
              <a:t>September 11, 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Reliable Product Smooth Operations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C374D-82D4-48DE-9FE2-2CFDA27858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1E4DB-EE4E-44CF-B4C9-67C61242F654}" type="datetime4">
              <a:rPr lang="en-US" smtClean="0"/>
              <a:pPr/>
              <a:t>September 11, 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Reliable Product Smooth Operations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143E4-A773-4C3F-B065-921B26A1C5E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45.emf"/><Relationship Id="rId13" Type="http://schemas.openxmlformats.org/officeDocument/2006/relationships/image" Target="../media/image50.wmf"/><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3.jpeg"/><Relationship Id="rId11" Type="http://schemas.openxmlformats.org/officeDocument/2006/relationships/image" Target="../media/image48.wmf"/><Relationship Id="rId5" Type="http://schemas.openxmlformats.org/officeDocument/2006/relationships/image" Target="../media/image42.jpeg"/><Relationship Id="rId15" Type="http://schemas.openxmlformats.org/officeDocument/2006/relationships/image" Target="../media/image52.wmf"/><Relationship Id="rId10" Type="http://schemas.openxmlformats.org/officeDocument/2006/relationships/image" Target="../media/image47.wmf"/><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wmf"/></Relationships>
</file>

<file path=ppt/slides/_rels/slide32.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p:cNvPicPr>
            <a:picLocks noChangeAspect="1"/>
          </p:cNvPicPr>
          <p:nvPr/>
        </p:nvPicPr>
        <p:blipFill>
          <a:blip r:embed="rId2" cstate="print"/>
          <a:srcRect t="17825" b="6067"/>
          <a:stretch>
            <a:fillRect/>
          </a:stretch>
        </p:blipFill>
        <p:spPr bwMode="auto">
          <a:xfrm>
            <a:off x="-1588" y="0"/>
            <a:ext cx="9145588" cy="6858000"/>
          </a:xfrm>
          <a:prstGeom prst="rect">
            <a:avLst/>
          </a:prstGeom>
          <a:noFill/>
          <a:ln w="9525">
            <a:noFill/>
            <a:miter lim="800000"/>
            <a:headEnd/>
            <a:tailEnd/>
          </a:ln>
        </p:spPr>
      </p:pic>
      <p:sp>
        <p:nvSpPr>
          <p:cNvPr id="13" name="Rectangle 12"/>
          <p:cNvSpPr/>
          <p:nvPr/>
        </p:nvSpPr>
        <p:spPr>
          <a:xfrm>
            <a:off x="2933190" y="4164013"/>
            <a:ext cx="5398151" cy="212725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a:solidFill>
                <a:srgbClr val="FFFFFF"/>
              </a:solidFill>
              <a:cs typeface="Arial" pitchFamily="34" charset="0"/>
            </a:endParaRPr>
          </a:p>
        </p:txBody>
      </p:sp>
      <p:sp>
        <p:nvSpPr>
          <p:cNvPr id="3076" name="Subtitle 2"/>
          <p:cNvSpPr>
            <a:spLocks noGrp="1"/>
          </p:cNvSpPr>
          <p:nvPr>
            <p:ph type="subTitle" idx="1"/>
          </p:nvPr>
        </p:nvSpPr>
        <p:spPr>
          <a:xfrm>
            <a:off x="3164926" y="4781551"/>
            <a:ext cx="4898174" cy="1154113"/>
          </a:xfrm>
        </p:spPr>
        <p:txBody>
          <a:bodyPr/>
          <a:lstStyle/>
          <a:p>
            <a:r>
              <a:rPr lang="en-GB" sz="2400" b="1">
                <a:solidFill>
                  <a:schemeClr val="tx1"/>
                </a:solidFill>
                <a:latin typeface="Futura Book" pitchFamily="2" charset="0"/>
                <a:cs typeface="Calibri (Body)" charset="0"/>
              </a:rPr>
              <a:t>WORLD-CLASS TECHNOLOGY WORKING FOR YOU</a:t>
            </a:r>
          </a:p>
        </p:txBody>
      </p:sp>
      <p:sp>
        <p:nvSpPr>
          <p:cNvPr id="3077" name="Title 1"/>
          <p:cNvSpPr txBox="1">
            <a:spLocks/>
          </p:cNvSpPr>
          <p:nvPr/>
        </p:nvSpPr>
        <p:spPr bwMode="auto">
          <a:xfrm>
            <a:off x="3179211" y="4090989"/>
            <a:ext cx="4975948" cy="1025525"/>
          </a:xfrm>
          <a:prstGeom prst="rect">
            <a:avLst/>
          </a:prstGeom>
          <a:noFill/>
          <a:ln w="9525">
            <a:noFill/>
            <a:miter lim="800000"/>
            <a:headEnd/>
            <a:tailEnd/>
          </a:ln>
        </p:spPr>
        <p:txBody>
          <a:bodyPr anchor="ctr"/>
          <a:lstStyle/>
          <a:p>
            <a:pPr eaLnBrk="0" hangingPunct="0"/>
            <a:r>
              <a:rPr lang="en-GB" sz="3200" b="1">
                <a:solidFill>
                  <a:srgbClr val="EE3224"/>
                </a:solidFill>
                <a:latin typeface="Futura Book" pitchFamily="2" charset="0"/>
                <a:ea typeface="Arial Unicode MS" pitchFamily="34" charset="-128"/>
                <a:cs typeface="Arial Unicode MS" pitchFamily="34" charset="-128"/>
              </a:rPr>
              <a:t>SHELL LUBRICANTS</a:t>
            </a:r>
          </a:p>
        </p:txBody>
      </p:sp>
      <p:pic>
        <p:nvPicPr>
          <p:cNvPr id="3078" name="Picture 11" descr="G:\Metals\Shell_2010_PLU_CMYK_R_NF.jpg"/>
          <p:cNvPicPr>
            <a:picLocks noChangeAspect="1" noChangeArrowheads="1"/>
          </p:cNvPicPr>
          <p:nvPr/>
        </p:nvPicPr>
        <p:blipFill>
          <a:blip r:embed="rId3" cstate="print"/>
          <a:srcRect/>
          <a:stretch>
            <a:fillRect/>
          </a:stretch>
        </p:blipFill>
        <p:spPr bwMode="auto">
          <a:xfrm>
            <a:off x="7536141" y="5486400"/>
            <a:ext cx="1607859" cy="8064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57200" y="2286000"/>
            <a:ext cx="8382000" cy="587375"/>
          </a:xfrm>
          <a:prstGeom prst="rect">
            <a:avLst/>
          </a:prstGeom>
          <a:noFill/>
          <a:ln w="9525">
            <a:noFill/>
            <a:miter lim="800000"/>
            <a:headEnd/>
            <a:tailEnd/>
          </a:ln>
          <a:effectLst/>
        </p:spPr>
        <p:txBody>
          <a:bodyPr lIns="92075" tIns="46038" rIns="92075" bIns="46038">
            <a:spAutoFit/>
          </a:bodyPr>
          <a:lstStyle/>
          <a:p>
            <a:pPr algn="just" eaLnBrk="0" hangingPunct="0">
              <a:lnSpc>
                <a:spcPct val="90000"/>
              </a:lnSpc>
              <a:spcBef>
                <a:spcPct val="50000"/>
              </a:spcBef>
            </a:pPr>
            <a:r>
              <a:rPr lang="en-GB" sz="1800" b="1" i="1">
                <a:latin typeface="Arial" pitchFamily="34" charset="0"/>
              </a:rPr>
              <a:t>........ however lubrication quality has a major impact on life of equipment &amp; subsequent cost of maintenance</a:t>
            </a:r>
            <a:endParaRPr lang="en-GB" sz="1800" b="1" i="1">
              <a:solidFill>
                <a:srgbClr val="7FFF00"/>
              </a:solidFill>
              <a:latin typeface="Arial" pitchFamily="34" charset="0"/>
            </a:endParaRPr>
          </a:p>
        </p:txBody>
      </p:sp>
      <p:grpSp>
        <p:nvGrpSpPr>
          <p:cNvPr id="2" name="Group 3"/>
          <p:cNvGrpSpPr>
            <a:grpSpLocks/>
          </p:cNvGrpSpPr>
          <p:nvPr/>
        </p:nvGrpSpPr>
        <p:grpSpPr bwMode="auto">
          <a:xfrm>
            <a:off x="636588" y="2741613"/>
            <a:ext cx="8134350" cy="4086225"/>
            <a:chOff x="401" y="1727"/>
            <a:chExt cx="5124" cy="2574"/>
          </a:xfrm>
        </p:grpSpPr>
        <p:graphicFrame>
          <p:nvGraphicFramePr>
            <p:cNvPr id="14340" name="Object 4"/>
            <p:cNvGraphicFramePr>
              <a:graphicFrameLocks/>
            </p:cNvGraphicFramePr>
            <p:nvPr/>
          </p:nvGraphicFramePr>
          <p:xfrm>
            <a:off x="431" y="1727"/>
            <a:ext cx="5094" cy="2574"/>
          </p:xfrm>
          <a:graphic>
            <a:graphicData uri="http://schemas.openxmlformats.org/presentationml/2006/ole">
              <p:oleObj spid="_x0000_s746498" name="Chart" r:id="rId4" imgW="8001135" imgH="4743585" progId="MSGraph.Chart.8">
                <p:embed followColorScheme="full"/>
              </p:oleObj>
            </a:graphicData>
          </a:graphic>
        </p:graphicFrame>
        <p:sp>
          <p:nvSpPr>
            <p:cNvPr id="14341" name="Rectangle 5"/>
            <p:cNvSpPr>
              <a:spLocks noChangeArrowheads="1"/>
            </p:cNvSpPr>
            <p:nvPr/>
          </p:nvSpPr>
          <p:spPr bwMode="auto">
            <a:xfrm>
              <a:off x="401" y="2248"/>
              <a:ext cx="874" cy="231"/>
            </a:xfrm>
            <a:prstGeom prst="rect">
              <a:avLst/>
            </a:prstGeom>
            <a:noFill/>
            <a:ln w="9525">
              <a:noFill/>
              <a:miter lim="800000"/>
              <a:headEnd/>
              <a:tailEnd/>
            </a:ln>
            <a:effectLst/>
          </p:spPr>
          <p:txBody>
            <a:bodyPr wrap="none" anchor="ctr"/>
            <a:lstStyle/>
            <a:p>
              <a:endParaRPr lang="en-US"/>
            </a:p>
          </p:txBody>
        </p:sp>
        <p:sp>
          <p:nvSpPr>
            <p:cNvPr id="14342" name="Rectangle 6"/>
            <p:cNvSpPr>
              <a:spLocks noChangeArrowheads="1"/>
            </p:cNvSpPr>
            <p:nvPr/>
          </p:nvSpPr>
          <p:spPr bwMode="auto">
            <a:xfrm>
              <a:off x="3340" y="3217"/>
              <a:ext cx="1305" cy="518"/>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GB" b="1">
                  <a:solidFill>
                    <a:srgbClr val="000000"/>
                  </a:solidFill>
                  <a:latin typeface="Arial" pitchFamily="34" charset="0"/>
                </a:rPr>
                <a:t>Maintenance Costs</a:t>
              </a:r>
            </a:p>
          </p:txBody>
        </p:sp>
        <p:sp>
          <p:nvSpPr>
            <p:cNvPr id="14343" name="Rectangle 7"/>
            <p:cNvSpPr>
              <a:spLocks noChangeArrowheads="1"/>
            </p:cNvSpPr>
            <p:nvPr/>
          </p:nvSpPr>
          <p:spPr bwMode="auto">
            <a:xfrm>
              <a:off x="1084" y="2695"/>
              <a:ext cx="1304" cy="518"/>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GB" b="1">
                  <a:solidFill>
                    <a:srgbClr val="000000"/>
                  </a:solidFill>
                  <a:latin typeface="Arial" pitchFamily="34" charset="0"/>
                </a:rPr>
                <a:t>Lubrication Quality</a:t>
              </a:r>
            </a:p>
          </p:txBody>
        </p:sp>
      </p:grpSp>
      <p:sp>
        <p:nvSpPr>
          <p:cNvPr id="9" name="Title 8"/>
          <p:cNvSpPr>
            <a:spLocks noGrp="1"/>
          </p:cNvSpPr>
          <p:nvPr>
            <p:ph type="title"/>
          </p:nvPr>
        </p:nvSpPr>
        <p:spPr>
          <a:xfrm>
            <a:off x="17462" y="255588"/>
            <a:ext cx="9126537" cy="430212"/>
          </a:xfrm>
        </p:spPr>
        <p:txBody>
          <a:bodyPr/>
          <a:lstStyle/>
          <a:p>
            <a:r>
              <a:rPr lang="en-GB" sz="2000" b="1" dirty="0" smtClean="0">
                <a:solidFill>
                  <a:schemeClr val="tx1"/>
                </a:solidFill>
                <a:latin typeface="Futura Bold" pitchFamily="2" charset="0"/>
              </a:rPr>
              <a:t>Lubrication Costs.........</a:t>
            </a:r>
            <a:br>
              <a:rPr lang="en-GB" sz="2000" b="1" dirty="0" smtClean="0">
                <a:solidFill>
                  <a:schemeClr val="tx1"/>
                </a:solidFill>
                <a:latin typeface="Futura Bold" pitchFamily="2" charset="0"/>
              </a:rPr>
            </a:br>
            <a:endParaRPr lang="en-US" sz="20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057400" y="2057400"/>
            <a:ext cx="4800600" cy="646973"/>
          </a:xfrm>
          <a:prstGeom prst="rect">
            <a:avLst/>
          </a:prstGeom>
          <a:noFill/>
          <a:ln w="9525">
            <a:solidFill>
              <a:schemeClr val="tx2"/>
            </a:solidFill>
            <a:miter lim="800000"/>
            <a:headEnd/>
            <a:tailEnd/>
          </a:ln>
          <a:effectLst/>
        </p:spPr>
        <p:txBody>
          <a:bodyPr lIns="92075" tIns="46038" rIns="92075" bIns="46038">
            <a:spAutoFit/>
          </a:bodyPr>
          <a:lstStyle/>
          <a:p>
            <a:pPr algn="ctr" eaLnBrk="0" hangingPunct="0"/>
            <a:r>
              <a:rPr lang="en-GB" sz="3600" b="1" dirty="0" smtClean="0">
                <a:latin typeface="Futura Bold" pitchFamily="2" charset="0"/>
              </a:rPr>
              <a:t>Mill Bearings</a:t>
            </a:r>
            <a:endParaRPr lang="en-GB" sz="5200" dirty="0">
              <a:effectLst>
                <a:outerShdw blurRad="38100" dist="38100" dir="2700000" algn="tl">
                  <a:srgbClr val="C0C0C0"/>
                </a:outerShdw>
              </a:effectLst>
              <a:latin typeface="Futura Bold" pitchFamily="2" charset="0"/>
            </a:endParaRPr>
          </a:p>
        </p:txBody>
      </p:sp>
      <p:sp>
        <p:nvSpPr>
          <p:cNvPr id="4" name="Text Placeholder 3"/>
          <p:cNvSpPr>
            <a:spLocks noGrp="1"/>
          </p:cNvSpPr>
          <p:nvPr>
            <p:ph type="body" sz="quarter" idx="1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smtClean="0"/>
              <a:t>MILL PLAIN BEARINGS  </a:t>
            </a:r>
            <a:endParaRPr lang="en-GB" dirty="0"/>
          </a:p>
        </p:txBody>
      </p:sp>
      <p:sp>
        <p:nvSpPr>
          <p:cNvPr id="28675" name="Rectangle 3"/>
          <p:cNvSpPr>
            <a:spLocks noGrp="1" noChangeArrowheads="1"/>
          </p:cNvSpPr>
          <p:nvPr>
            <p:ph type="body" idx="1"/>
          </p:nvPr>
        </p:nvSpPr>
        <p:spPr/>
        <p:txBody>
          <a:bodyPr/>
          <a:lstStyle/>
          <a:p>
            <a:r>
              <a:rPr lang="en-GB" dirty="0" smtClean="0"/>
              <a:t>Issues are:</a:t>
            </a:r>
          </a:p>
          <a:p>
            <a:r>
              <a:rPr lang="en-GB" dirty="0" smtClean="0"/>
              <a:t>When selecting a sugar mill lubricant consideration must be given to: </a:t>
            </a:r>
          </a:p>
          <a:p>
            <a:pPr lvl="1"/>
            <a:r>
              <a:rPr lang="en-GB" dirty="0" smtClean="0"/>
              <a:t>bearing loads</a:t>
            </a:r>
          </a:p>
          <a:p>
            <a:pPr lvl="1"/>
            <a:r>
              <a:rPr lang="en-GB" dirty="0" smtClean="0"/>
              <a:t>contamination issues</a:t>
            </a:r>
          </a:p>
          <a:p>
            <a:pPr lvl="1"/>
            <a:r>
              <a:rPr lang="en-GB" dirty="0" smtClean="0"/>
              <a:t>crushing rates</a:t>
            </a:r>
          </a:p>
          <a:p>
            <a:pPr lvl="1"/>
            <a:r>
              <a:rPr lang="en-GB" dirty="0" smtClean="0"/>
              <a:t>metal compatibility</a:t>
            </a:r>
          </a:p>
          <a:p>
            <a:pPr lvl="1"/>
            <a:r>
              <a:rPr lang="en-GB" dirty="0" smtClean="0"/>
              <a:t>pumping systems</a:t>
            </a:r>
          </a:p>
          <a:p>
            <a:pPr lvl="1"/>
            <a:r>
              <a:rPr lang="en-GB" dirty="0" smtClean="0"/>
              <a:t>health, safety &amp; environment </a:t>
            </a:r>
            <a:r>
              <a:rPr lang="en-GB" dirty="0" smtClean="0"/>
              <a:t>issues</a:t>
            </a:r>
          </a:p>
          <a:p>
            <a:pPr lvl="1"/>
            <a:r>
              <a:rPr lang="en-GB" dirty="0" smtClean="0"/>
              <a:t>Brand reliability</a:t>
            </a:r>
            <a:endParaRPr lang="en-GB" dirty="0" smtClean="0"/>
          </a:p>
          <a:p>
            <a:r>
              <a:rPr lang="en-GB" dirty="0" smtClean="0"/>
              <a:t>Note: As loads and crushing rates increase there is a need for a heavier oil or grease</a:t>
            </a:r>
            <a:endParaRPr lang="en-GB" dirty="0"/>
          </a:p>
        </p:txBody>
      </p:sp>
    </p:spTree>
  </p:cSld>
  <p:clrMapOvr>
    <a:masterClrMapping/>
  </p:clrMapOvr>
  <p:transition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sz="quarter" idx="1"/>
          </p:nvPr>
        </p:nvSpPr>
        <p:spPr/>
        <p:txBody>
          <a:bodyPr/>
          <a:lstStyle/>
          <a:p>
            <a:endParaRPr lang="en-US" dirty="0"/>
          </a:p>
        </p:txBody>
      </p:sp>
      <p:sp>
        <p:nvSpPr>
          <p:cNvPr id="6" name="Text Placeholder 5"/>
          <p:cNvSpPr>
            <a:spLocks noGrp="1"/>
          </p:cNvSpPr>
          <p:nvPr>
            <p:ph type="body" sz="quarter" idx="11"/>
          </p:nvPr>
        </p:nvSpPr>
        <p:spPr/>
        <p:txBody>
          <a:bodyPr/>
          <a:lstStyle/>
          <a:p>
            <a:endParaRPr lang="en-US"/>
          </a:p>
        </p:txBody>
      </p:sp>
      <p:sp>
        <p:nvSpPr>
          <p:cNvPr id="2" name="Title 1"/>
          <p:cNvSpPr>
            <a:spLocks noGrp="1"/>
          </p:cNvSpPr>
          <p:nvPr>
            <p:ph type="title" idx="4294967295"/>
          </p:nvPr>
        </p:nvSpPr>
        <p:spPr>
          <a:xfrm>
            <a:off x="5791200" y="4648200"/>
            <a:ext cx="2743200" cy="1143000"/>
          </a:xfrm>
        </p:spPr>
        <p:txBody>
          <a:bodyPr/>
          <a:lstStyle/>
          <a:p>
            <a:r>
              <a:rPr lang="en-US" sz="2400" dirty="0" smtClean="0">
                <a:solidFill>
                  <a:srgbClr val="FF1901"/>
                </a:solidFill>
              </a:rPr>
              <a:t>Shell </a:t>
            </a:r>
            <a:r>
              <a:rPr lang="en-US" sz="2400" dirty="0" err="1" smtClean="0">
                <a:solidFill>
                  <a:srgbClr val="FF1901"/>
                </a:solidFill>
              </a:rPr>
              <a:t>Gadus</a:t>
            </a:r>
            <a:endParaRPr lang="en-US" sz="2400" dirty="0">
              <a:solidFill>
                <a:srgbClr val="FF1901"/>
              </a:solidFill>
            </a:endParaRPr>
          </a:p>
        </p:txBody>
      </p:sp>
      <p:pic>
        <p:nvPicPr>
          <p:cNvPr id="800770" name="Picture 2"/>
          <p:cNvPicPr>
            <a:picLocks noChangeAspect="1" noChangeArrowheads="1"/>
          </p:cNvPicPr>
          <p:nvPr/>
        </p:nvPicPr>
        <p:blipFill>
          <a:blip r:embed="rId2" cstate="print"/>
          <a:srcRect/>
          <a:stretch>
            <a:fillRect/>
          </a:stretch>
        </p:blipFill>
        <p:spPr bwMode="auto">
          <a:xfrm>
            <a:off x="990600" y="8382000"/>
            <a:ext cx="11201400" cy="8401050"/>
          </a:xfrm>
          <a:prstGeom prst="rect">
            <a:avLst/>
          </a:prstGeom>
          <a:noFill/>
          <a:ln w="9525">
            <a:noFill/>
            <a:miter lim="800000"/>
            <a:headEnd/>
            <a:tailEnd/>
          </a:ln>
        </p:spPr>
      </p:pic>
      <p:pic>
        <p:nvPicPr>
          <p:cNvPr id="800771" name="Picture 3"/>
          <p:cNvPicPr>
            <a:picLocks noChangeAspect="1" noChangeArrowheads="1"/>
          </p:cNvPicPr>
          <p:nvPr/>
        </p:nvPicPr>
        <p:blipFill>
          <a:blip r:embed="rId3" cstate="print"/>
          <a:srcRect/>
          <a:stretch>
            <a:fillRect/>
          </a:stretch>
        </p:blipFill>
        <p:spPr bwMode="auto">
          <a:xfrm>
            <a:off x="1524000" y="1371600"/>
            <a:ext cx="3467100" cy="2580774"/>
          </a:xfrm>
          <a:prstGeom prst="rect">
            <a:avLst/>
          </a:prstGeom>
          <a:noFill/>
          <a:ln w="9525">
            <a:noFill/>
            <a:miter lim="800000"/>
            <a:headEnd/>
            <a:tailEnd/>
          </a:ln>
        </p:spPr>
      </p:pic>
      <p:pic>
        <p:nvPicPr>
          <p:cNvPr id="800772" name="Picture 4"/>
          <p:cNvPicPr>
            <a:picLocks noChangeAspect="1" noChangeArrowheads="1"/>
          </p:cNvPicPr>
          <p:nvPr/>
        </p:nvPicPr>
        <p:blipFill>
          <a:blip r:embed="rId4" cstate="print"/>
          <a:srcRect/>
          <a:stretch>
            <a:fillRect/>
          </a:stretch>
        </p:blipFill>
        <p:spPr bwMode="auto">
          <a:xfrm>
            <a:off x="4953000" y="1371599"/>
            <a:ext cx="3429000" cy="257547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0" y="381000"/>
            <a:ext cx="9144000" cy="362304"/>
          </a:xfrm>
        </p:spPr>
        <p:txBody>
          <a:bodyPr/>
          <a:lstStyle/>
          <a:p>
            <a:r>
              <a:rPr lang="en-US" sz="2000" dirty="0" err="1" smtClean="0">
                <a:solidFill>
                  <a:schemeClr val="tx1"/>
                </a:solidFill>
                <a:latin typeface="Futura Medium" pitchFamily="2" charset="0"/>
              </a:rPr>
              <a:t>Gadus</a:t>
            </a:r>
            <a:r>
              <a:rPr lang="en-US" sz="2000" dirty="0" smtClean="0">
                <a:solidFill>
                  <a:schemeClr val="tx1"/>
                </a:solidFill>
                <a:latin typeface="Futura Medium" pitchFamily="2" charset="0"/>
              </a:rPr>
              <a:t> S 1 OG </a:t>
            </a:r>
            <a:r>
              <a:rPr lang="en-US" sz="2000" dirty="0" err="1" smtClean="0">
                <a:solidFill>
                  <a:schemeClr val="tx1"/>
                </a:solidFill>
                <a:latin typeface="Futura Medium" pitchFamily="2" charset="0"/>
              </a:rPr>
              <a:t>vs</a:t>
            </a:r>
            <a:r>
              <a:rPr lang="en-US" sz="2000" dirty="0" smtClean="0">
                <a:solidFill>
                  <a:schemeClr val="tx1"/>
                </a:solidFill>
                <a:latin typeface="Futura Medium" pitchFamily="2" charset="0"/>
              </a:rPr>
              <a:t> any Bitumen Product</a:t>
            </a:r>
            <a:endParaRPr lang="en-US" sz="2000" dirty="0">
              <a:solidFill>
                <a:schemeClr val="tx1"/>
              </a:solidFill>
              <a:latin typeface="Futura Medium" pitchFamily="2" charset="0"/>
            </a:endParaRPr>
          </a:p>
        </p:txBody>
      </p:sp>
      <p:sp>
        <p:nvSpPr>
          <p:cNvPr id="161795" name="Rectangle 3"/>
          <p:cNvSpPr>
            <a:spLocks noGrp="1" noChangeArrowheads="1"/>
          </p:cNvSpPr>
          <p:nvPr>
            <p:ph type="body" idx="1"/>
          </p:nvPr>
        </p:nvSpPr>
        <p:spPr>
          <a:xfrm>
            <a:off x="685800" y="1371600"/>
            <a:ext cx="7772400" cy="4572000"/>
          </a:xfrm>
        </p:spPr>
        <p:txBody>
          <a:bodyPr/>
          <a:lstStyle/>
          <a:p>
            <a:pPr>
              <a:buClr>
                <a:schemeClr val="accent2"/>
              </a:buClr>
            </a:pPr>
            <a:r>
              <a:rPr lang="en-US" sz="1600" b="1" dirty="0" err="1" smtClean="0"/>
              <a:t>Gadus</a:t>
            </a:r>
            <a:r>
              <a:rPr lang="en-US" sz="1600" b="1" dirty="0" smtClean="0"/>
              <a:t> S 1 OG </a:t>
            </a:r>
            <a:r>
              <a:rPr lang="en-US" sz="1600" b="1" dirty="0"/>
              <a:t>100/200</a:t>
            </a:r>
          </a:p>
          <a:p>
            <a:pPr lvl="1"/>
            <a:r>
              <a:rPr lang="en-US" sz="1600" dirty="0"/>
              <a:t>Solvent diluted </a:t>
            </a:r>
            <a:r>
              <a:rPr lang="en-US" sz="1600" dirty="0" smtClean="0"/>
              <a:t>bituminous fluid maintaining excellent liquid state.</a:t>
            </a:r>
          </a:p>
          <a:p>
            <a:pPr lvl="1"/>
            <a:r>
              <a:rPr lang="en-US" sz="1600" dirty="0" smtClean="0"/>
              <a:t>Better Viscosity for better fluidity</a:t>
            </a:r>
          </a:p>
          <a:p>
            <a:pPr lvl="1"/>
            <a:r>
              <a:rPr lang="en-US" sz="1600" dirty="0" smtClean="0"/>
              <a:t>Strong </a:t>
            </a:r>
            <a:r>
              <a:rPr lang="en-US" sz="1600" dirty="0"/>
              <a:t>adhesive and resistance to water washout</a:t>
            </a:r>
          </a:p>
          <a:p>
            <a:pPr lvl="1"/>
            <a:r>
              <a:rPr lang="en-US" sz="1600" dirty="0"/>
              <a:t>Contain special EP additives</a:t>
            </a:r>
          </a:p>
          <a:p>
            <a:pPr lvl="1"/>
            <a:r>
              <a:rPr lang="en-US" sz="1600" dirty="0"/>
              <a:t>Extreme load-carrying applications</a:t>
            </a:r>
          </a:p>
          <a:p>
            <a:pPr lvl="1"/>
            <a:r>
              <a:rPr lang="en-US" sz="1600" dirty="0"/>
              <a:t>Contain MOS</a:t>
            </a:r>
            <a:r>
              <a:rPr lang="en-US" sz="1600" baseline="-25000" dirty="0"/>
              <a:t>2 </a:t>
            </a:r>
            <a:r>
              <a:rPr lang="en-US" sz="1600" dirty="0"/>
              <a:t>for efficient power transmission</a:t>
            </a:r>
          </a:p>
          <a:p>
            <a:pPr lvl="1"/>
            <a:r>
              <a:rPr lang="en-US" sz="1600" dirty="0"/>
              <a:t>Good corrosion </a:t>
            </a:r>
            <a:r>
              <a:rPr lang="en-US" sz="1600" dirty="0" smtClean="0"/>
              <a:t>resistance giving long equipment life</a:t>
            </a:r>
            <a:endParaRPr lang="en-US" sz="1600" baseline="-25000" dirty="0"/>
          </a:p>
        </p:txBody>
      </p:sp>
      <p:sp>
        <p:nvSpPr>
          <p:cNvPr id="161796" name="Text Box 4"/>
          <p:cNvSpPr txBox="1">
            <a:spLocks noChangeArrowheads="1"/>
          </p:cNvSpPr>
          <p:nvPr/>
        </p:nvSpPr>
        <p:spPr bwMode="auto">
          <a:xfrm>
            <a:off x="685800" y="5715000"/>
            <a:ext cx="71628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61797" name="Text Box 5"/>
          <p:cNvSpPr txBox="1">
            <a:spLocks noChangeArrowheads="1"/>
          </p:cNvSpPr>
          <p:nvPr/>
        </p:nvSpPr>
        <p:spPr bwMode="auto">
          <a:xfrm>
            <a:off x="762000" y="5791200"/>
            <a:ext cx="7848600" cy="366713"/>
          </a:xfrm>
          <a:prstGeom prst="rect">
            <a:avLst/>
          </a:prstGeom>
          <a:noFill/>
          <a:ln w="9525">
            <a:noFill/>
            <a:miter lim="800000"/>
            <a:headEnd/>
            <a:tailEnd/>
          </a:ln>
          <a:effectLst/>
        </p:spPr>
        <p:txBody>
          <a:bodyPr>
            <a:spAutoFit/>
          </a:bodyPr>
          <a:lstStyle/>
          <a:p>
            <a:pPr>
              <a:spcBef>
                <a:spcPct val="50000"/>
              </a:spcBef>
            </a:pPr>
            <a:r>
              <a:rPr lang="en-US" sz="1800" b="1" dirty="0"/>
              <a:t>Use  </a:t>
            </a:r>
            <a:r>
              <a:rPr lang="en-US" sz="1800" b="1" dirty="0" smtClean="0"/>
              <a:t>Shell </a:t>
            </a:r>
            <a:r>
              <a:rPr lang="en-US" sz="1800" b="1" dirty="0" err="1" smtClean="0"/>
              <a:t>Gadus</a:t>
            </a:r>
            <a:r>
              <a:rPr lang="en-US" sz="1800" b="1" dirty="0" smtClean="0"/>
              <a:t> S 1 OG in </a:t>
            </a:r>
            <a:r>
              <a:rPr lang="en-US" sz="1800" b="1" dirty="0"/>
              <a:t>extreme Condition</a:t>
            </a:r>
          </a:p>
        </p:txBody>
      </p:sp>
      <p:pic>
        <p:nvPicPr>
          <p:cNvPr id="6" name="Picture 5"/>
          <p:cNvPicPr>
            <a:picLocks noChangeAspect="1" noChangeArrowheads="1"/>
          </p:cNvPicPr>
          <p:nvPr/>
        </p:nvPicPr>
        <p:blipFill>
          <a:blip r:embed="rId3" cstate="print"/>
          <a:srcRect/>
          <a:stretch>
            <a:fillRect/>
          </a:stretch>
        </p:blipFill>
        <p:spPr bwMode="auto">
          <a:xfrm>
            <a:off x="5791200" y="3048000"/>
            <a:ext cx="3233738" cy="227524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noFill/>
          <a:ln/>
        </p:spPr>
        <p:txBody>
          <a:bodyPr lIns="92075" tIns="46038" rIns="92075" bIns="46038"/>
          <a:lstStyle/>
          <a:p>
            <a:pPr defTabSz="762000"/>
            <a:r>
              <a:rPr lang="en-US" sz="2400" dirty="0" err="1" smtClean="0">
                <a:latin typeface="Futura Medium" pitchFamily="2" charset="0"/>
              </a:rPr>
              <a:t>Gadus</a:t>
            </a:r>
            <a:r>
              <a:rPr lang="en-US" sz="2400" dirty="0" smtClean="0">
                <a:latin typeface="Futura Medium" pitchFamily="2" charset="0"/>
              </a:rPr>
              <a:t> S 1 OG </a:t>
            </a:r>
            <a:r>
              <a:rPr lang="en-US" sz="2400" dirty="0">
                <a:latin typeface="Futura Medium" pitchFamily="2" charset="0"/>
              </a:rPr>
              <a:t>Properties</a:t>
            </a:r>
          </a:p>
        </p:txBody>
      </p:sp>
      <p:sp>
        <p:nvSpPr>
          <p:cNvPr id="158723" name="Rectangle 3"/>
          <p:cNvSpPr>
            <a:spLocks noChangeArrowheads="1"/>
          </p:cNvSpPr>
          <p:nvPr/>
        </p:nvSpPr>
        <p:spPr bwMode="auto">
          <a:xfrm>
            <a:off x="381000" y="1600200"/>
            <a:ext cx="3436454" cy="3555462"/>
          </a:xfrm>
          <a:prstGeom prst="rect">
            <a:avLst/>
          </a:prstGeom>
          <a:noFill/>
          <a:ln w="9525">
            <a:noFill/>
            <a:miter lim="800000"/>
            <a:headEnd/>
            <a:tailEnd/>
          </a:ln>
          <a:effectLst/>
        </p:spPr>
        <p:txBody>
          <a:bodyPr wrap="none" lIns="92075" tIns="46038" rIns="92075" bIns="46038">
            <a:spAutoFit/>
          </a:bodyPr>
          <a:lstStyle/>
          <a:p>
            <a:pPr eaLnBrk="0" hangingPunct="0">
              <a:spcBef>
                <a:spcPct val="75000"/>
              </a:spcBef>
              <a:spcAft>
                <a:spcPct val="75000"/>
              </a:spcAft>
              <a:buClr>
                <a:schemeClr val="accent2"/>
              </a:buClr>
              <a:buFont typeface="Wingdings" pitchFamily="2" charset="2"/>
              <a:buNone/>
              <a:tabLst>
                <a:tab pos="381000" algn="l"/>
              </a:tabLst>
            </a:pPr>
            <a:r>
              <a:rPr lang="en-US" sz="3000" b="1" dirty="0"/>
              <a:t>       </a:t>
            </a:r>
            <a:r>
              <a:rPr lang="en-US" sz="1800" b="1" dirty="0" smtClean="0"/>
              <a:t>Viscosity</a:t>
            </a:r>
            <a:endParaRPr lang="en-US" sz="1800" b="1" dirty="0"/>
          </a:p>
          <a:p>
            <a:pPr marL="762000" lvl="2" eaLnBrk="0" hangingPunct="0">
              <a:spcBef>
                <a:spcPct val="75000"/>
              </a:spcBef>
              <a:spcAft>
                <a:spcPct val="75000"/>
              </a:spcAft>
              <a:buClr>
                <a:schemeClr val="accent2"/>
              </a:buClr>
              <a:buFont typeface="Wingdings" pitchFamily="2" charset="2"/>
              <a:buNone/>
              <a:tabLst>
                <a:tab pos="381000" algn="l"/>
              </a:tabLst>
            </a:pPr>
            <a:r>
              <a:rPr lang="en-US" sz="1800" b="1" dirty="0" smtClean="0"/>
              <a:t>Anti-wear</a:t>
            </a:r>
            <a:r>
              <a:rPr lang="en-US" sz="3000" b="1" dirty="0" smtClean="0"/>
              <a:t> </a:t>
            </a:r>
            <a:r>
              <a:rPr lang="en-US" sz="1800" b="1" dirty="0"/>
              <a:t>properties</a:t>
            </a:r>
          </a:p>
          <a:p>
            <a:pPr marL="762000" lvl="2" eaLnBrk="0" hangingPunct="0">
              <a:spcBef>
                <a:spcPct val="75000"/>
              </a:spcBef>
              <a:spcAft>
                <a:spcPct val="75000"/>
              </a:spcAft>
              <a:buClr>
                <a:schemeClr val="accent2"/>
              </a:buClr>
              <a:buFont typeface="Wingdings" pitchFamily="2" charset="2"/>
              <a:buNone/>
              <a:tabLst>
                <a:tab pos="381000" algn="l"/>
              </a:tabLst>
            </a:pPr>
            <a:r>
              <a:rPr lang="en-US" sz="1800" b="1" dirty="0" smtClean="0"/>
              <a:t>Anti-corrosion </a:t>
            </a:r>
            <a:r>
              <a:rPr lang="en-US" sz="1800" b="1" dirty="0"/>
              <a:t>properties</a:t>
            </a:r>
          </a:p>
          <a:p>
            <a:pPr marL="762000" lvl="2" eaLnBrk="0" hangingPunct="0">
              <a:spcBef>
                <a:spcPct val="75000"/>
              </a:spcBef>
              <a:spcAft>
                <a:spcPct val="75000"/>
              </a:spcAft>
              <a:buClr>
                <a:schemeClr val="accent2"/>
              </a:buClr>
              <a:buFont typeface="Wingdings" pitchFamily="2" charset="2"/>
              <a:buNone/>
              <a:tabLst>
                <a:tab pos="381000" algn="l"/>
              </a:tabLst>
            </a:pPr>
            <a:endParaRPr lang="en-US" sz="3000" b="1" dirty="0"/>
          </a:p>
        </p:txBody>
      </p:sp>
      <p:sp>
        <p:nvSpPr>
          <p:cNvPr id="158724" name="Rectangle 4"/>
          <p:cNvSpPr>
            <a:spLocks noChangeArrowheads="1"/>
          </p:cNvSpPr>
          <p:nvPr/>
        </p:nvSpPr>
        <p:spPr bwMode="auto">
          <a:xfrm>
            <a:off x="1066800" y="1981200"/>
            <a:ext cx="7548562" cy="646973"/>
          </a:xfrm>
          <a:prstGeom prst="rect">
            <a:avLst/>
          </a:prstGeom>
          <a:noFill/>
          <a:ln w="9525">
            <a:noFill/>
            <a:miter lim="800000"/>
            <a:headEnd/>
            <a:tailEnd/>
          </a:ln>
          <a:effectLst/>
        </p:spPr>
        <p:txBody>
          <a:bodyPr lIns="92075" tIns="46038" rIns="92075" bIns="46038">
            <a:spAutoFit/>
          </a:bodyPr>
          <a:lstStyle/>
          <a:p>
            <a:pPr eaLnBrk="0" hangingPunct="0"/>
            <a:r>
              <a:rPr lang="en-US" sz="1800" dirty="0"/>
              <a:t>must have a high enough viscosity to maintain an adequate oil film thickness </a:t>
            </a:r>
            <a:r>
              <a:rPr lang="en-US" sz="1800" dirty="0" smtClean="0"/>
              <a:t>between roller shaft- bearing and  </a:t>
            </a:r>
            <a:r>
              <a:rPr lang="en-US" sz="1800" dirty="0"/>
              <a:t>gear teeth.</a:t>
            </a:r>
          </a:p>
        </p:txBody>
      </p:sp>
      <p:sp>
        <p:nvSpPr>
          <p:cNvPr id="158725" name="Rectangle 5"/>
          <p:cNvSpPr>
            <a:spLocks noChangeArrowheads="1"/>
          </p:cNvSpPr>
          <p:nvPr/>
        </p:nvSpPr>
        <p:spPr bwMode="auto">
          <a:xfrm>
            <a:off x="1219200" y="4114800"/>
            <a:ext cx="7243762" cy="646973"/>
          </a:xfrm>
          <a:prstGeom prst="rect">
            <a:avLst/>
          </a:prstGeom>
          <a:noFill/>
          <a:ln w="9525">
            <a:noFill/>
            <a:miter lim="800000"/>
            <a:headEnd/>
            <a:tailEnd/>
          </a:ln>
          <a:effectLst/>
        </p:spPr>
        <p:txBody>
          <a:bodyPr lIns="92075" tIns="46038" rIns="92075" bIns="46038">
            <a:spAutoFit/>
          </a:bodyPr>
          <a:lstStyle/>
          <a:p>
            <a:pPr eaLnBrk="0" hangingPunct="0"/>
            <a:r>
              <a:rPr lang="en-US" sz="1800" dirty="0"/>
              <a:t>in some oils extreme pressure additives are incorporated to reduce friction and wear. </a:t>
            </a:r>
          </a:p>
        </p:txBody>
      </p:sp>
      <p:sp>
        <p:nvSpPr>
          <p:cNvPr id="158726" name="Rectangle 6"/>
          <p:cNvSpPr>
            <a:spLocks noChangeArrowheads="1"/>
          </p:cNvSpPr>
          <p:nvPr/>
        </p:nvSpPr>
        <p:spPr bwMode="auto">
          <a:xfrm>
            <a:off x="1143000" y="3124200"/>
            <a:ext cx="7548562" cy="1016305"/>
          </a:xfrm>
          <a:prstGeom prst="rect">
            <a:avLst/>
          </a:prstGeom>
          <a:noFill/>
          <a:ln w="9525">
            <a:noFill/>
            <a:miter lim="800000"/>
            <a:headEnd/>
            <a:tailEnd/>
          </a:ln>
          <a:effectLst/>
        </p:spPr>
        <p:txBody>
          <a:bodyPr lIns="92075" tIns="46038" rIns="92075" bIns="46038">
            <a:spAutoFit/>
          </a:bodyPr>
          <a:lstStyle/>
          <a:p>
            <a:pPr eaLnBrk="0" hangingPunct="0"/>
            <a:r>
              <a:rPr lang="en-US" sz="2000" dirty="0" smtClean="0"/>
              <a:t>need to positively protect the metal surface from rusting and other forms of corrosion.</a:t>
            </a:r>
          </a:p>
          <a:p>
            <a:pPr eaLnBrk="0" hangingPunct="0"/>
            <a:endParaRPr lang="en-US" sz="2000" dirty="0"/>
          </a:p>
        </p:txBody>
      </p:sp>
      <p:sp>
        <p:nvSpPr>
          <p:cNvPr id="158727" name="Text Box 7"/>
          <p:cNvSpPr txBox="1">
            <a:spLocks noChangeArrowheads="1"/>
          </p:cNvSpPr>
          <p:nvPr/>
        </p:nvSpPr>
        <p:spPr bwMode="auto">
          <a:xfrm>
            <a:off x="1143000" y="5181600"/>
            <a:ext cx="7391400" cy="400110"/>
          </a:xfrm>
          <a:prstGeom prst="rect">
            <a:avLst/>
          </a:prstGeom>
          <a:noFill/>
          <a:ln w="9525">
            <a:noFill/>
            <a:miter lim="800000"/>
            <a:headEnd/>
            <a:tailEnd/>
          </a:ln>
          <a:effectLst/>
        </p:spPr>
        <p:txBody>
          <a:bodyPr>
            <a:spAutoFit/>
          </a:bodyPr>
          <a:lstStyle/>
          <a:p>
            <a:pPr>
              <a:spcBef>
                <a:spcPct val="50000"/>
              </a:spcBef>
            </a:pPr>
            <a:r>
              <a:rPr lang="en-US" sz="2000" dirty="0">
                <a:solidFill>
                  <a:srgbClr val="FF1901"/>
                </a:solidFill>
              </a:rPr>
              <a:t>Properties related to the Shell </a:t>
            </a:r>
            <a:r>
              <a:rPr lang="en-US" sz="2000" dirty="0" err="1" smtClean="0">
                <a:solidFill>
                  <a:srgbClr val="FF1901"/>
                </a:solidFill>
              </a:rPr>
              <a:t>Gadus</a:t>
            </a:r>
            <a:r>
              <a:rPr lang="en-US" sz="2000" dirty="0" smtClean="0">
                <a:solidFill>
                  <a:srgbClr val="FF1901"/>
                </a:solidFill>
              </a:rPr>
              <a:t> S 1 OG Performance</a:t>
            </a:r>
            <a:endParaRPr lang="en-US" sz="2000" dirty="0">
              <a:solidFill>
                <a:srgbClr val="FF190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87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87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8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4" grpId="0" autoUpdateAnimBg="0"/>
      <p:bldP spid="158725" grpId="0" autoUpdateAnimBg="0"/>
      <p:bldP spid="15872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0" y="152400"/>
            <a:ext cx="9144000" cy="609600"/>
          </a:xfrm>
        </p:spPr>
        <p:txBody>
          <a:bodyPr/>
          <a:lstStyle/>
          <a:p>
            <a:r>
              <a:rPr lang="en-US" sz="2400" dirty="0" err="1" smtClean="0">
                <a:solidFill>
                  <a:schemeClr val="tx1"/>
                </a:solidFill>
                <a:latin typeface="Futura Medium" pitchFamily="2" charset="0"/>
              </a:rPr>
              <a:t>Gadus</a:t>
            </a:r>
            <a:r>
              <a:rPr lang="en-US" sz="2400" dirty="0" smtClean="0">
                <a:solidFill>
                  <a:schemeClr val="tx1"/>
                </a:solidFill>
                <a:latin typeface="Futura Medium" pitchFamily="2" charset="0"/>
              </a:rPr>
              <a:t> S 1 OG </a:t>
            </a:r>
            <a:r>
              <a:rPr lang="en-US" sz="2400" dirty="0">
                <a:solidFill>
                  <a:schemeClr val="tx1"/>
                </a:solidFill>
                <a:latin typeface="Futura Medium" pitchFamily="2" charset="0"/>
              </a:rPr>
              <a:t>- Adhesiveness</a:t>
            </a:r>
          </a:p>
        </p:txBody>
      </p:sp>
      <p:sp>
        <p:nvSpPr>
          <p:cNvPr id="162819" name="Rectangle 3"/>
          <p:cNvSpPr>
            <a:spLocks noGrp="1" noChangeArrowheads="1"/>
          </p:cNvSpPr>
          <p:nvPr>
            <p:ph type="body" idx="1"/>
          </p:nvPr>
        </p:nvSpPr>
        <p:spPr>
          <a:xfrm>
            <a:off x="457200" y="990600"/>
            <a:ext cx="8108950" cy="2547938"/>
          </a:xfrm>
        </p:spPr>
        <p:txBody>
          <a:bodyPr/>
          <a:lstStyle/>
          <a:p>
            <a:pPr>
              <a:lnSpc>
                <a:spcPct val="90000"/>
              </a:lnSpc>
              <a:buClr>
                <a:schemeClr val="accent2"/>
              </a:buClr>
            </a:pPr>
            <a:r>
              <a:rPr lang="en-US" sz="1800" dirty="0"/>
              <a:t>High viscosity</a:t>
            </a:r>
          </a:p>
          <a:p>
            <a:pPr>
              <a:lnSpc>
                <a:spcPct val="90000"/>
              </a:lnSpc>
              <a:buClr>
                <a:schemeClr val="accent2"/>
              </a:buClr>
            </a:pPr>
            <a:endParaRPr lang="en-US" sz="1800" dirty="0"/>
          </a:p>
          <a:p>
            <a:pPr>
              <a:lnSpc>
                <a:spcPct val="90000"/>
              </a:lnSpc>
              <a:buClr>
                <a:schemeClr val="accent2"/>
              </a:buClr>
            </a:pPr>
            <a:r>
              <a:rPr lang="en-US" sz="1800" dirty="0"/>
              <a:t>Excellent adhesive properties to cling to </a:t>
            </a:r>
            <a:r>
              <a:rPr lang="en-US" sz="1800" dirty="0" smtClean="0"/>
              <a:t>rotating surfaces</a:t>
            </a:r>
            <a:endParaRPr lang="en-US" sz="1800" dirty="0"/>
          </a:p>
          <a:p>
            <a:pPr>
              <a:lnSpc>
                <a:spcPct val="90000"/>
              </a:lnSpc>
              <a:buClr>
                <a:schemeClr val="accent2"/>
              </a:buClr>
            </a:pPr>
            <a:endParaRPr lang="en-US" sz="1800" dirty="0"/>
          </a:p>
          <a:p>
            <a:pPr>
              <a:lnSpc>
                <a:spcPct val="90000"/>
              </a:lnSpc>
              <a:buClr>
                <a:schemeClr val="accent2"/>
              </a:buClr>
            </a:pPr>
            <a:r>
              <a:rPr lang="en-US" sz="1800" dirty="0"/>
              <a:t>Resistance to scraped off by meshing teeth</a:t>
            </a:r>
          </a:p>
          <a:p>
            <a:pPr>
              <a:lnSpc>
                <a:spcPct val="90000"/>
              </a:lnSpc>
              <a:buClr>
                <a:schemeClr val="accent2"/>
              </a:buClr>
            </a:pPr>
            <a:endParaRPr lang="en-US" sz="1800" dirty="0"/>
          </a:p>
          <a:p>
            <a:pPr>
              <a:lnSpc>
                <a:spcPct val="90000"/>
              </a:lnSpc>
              <a:buClr>
                <a:schemeClr val="accent2"/>
              </a:buClr>
            </a:pPr>
            <a:r>
              <a:rPr lang="en-US" sz="1800" dirty="0"/>
              <a:t>Resistance to water and other severe environment conditions without change in viscosity </a:t>
            </a:r>
          </a:p>
          <a:p>
            <a:pPr>
              <a:lnSpc>
                <a:spcPct val="90000"/>
              </a:lnSpc>
              <a:buClr>
                <a:schemeClr val="accent2"/>
              </a:buClr>
            </a:pPr>
            <a:endParaRPr lang="en-US" sz="1800" dirty="0"/>
          </a:p>
          <a:p>
            <a:pPr lvl="1">
              <a:lnSpc>
                <a:spcPct val="90000"/>
              </a:lnSpc>
            </a:pPr>
            <a:endParaRPr lang="en-US" sz="1800" dirty="0"/>
          </a:p>
        </p:txBody>
      </p:sp>
      <p:sp>
        <p:nvSpPr>
          <p:cNvPr id="162820" name="Rectangle 4"/>
          <p:cNvSpPr>
            <a:spLocks noChangeArrowheads="1"/>
          </p:cNvSpPr>
          <p:nvPr/>
        </p:nvSpPr>
        <p:spPr bwMode="auto">
          <a:xfrm>
            <a:off x="0" y="3429000"/>
            <a:ext cx="9296400" cy="533400"/>
          </a:xfrm>
          <a:prstGeom prst="rect">
            <a:avLst/>
          </a:prstGeom>
          <a:noFill/>
          <a:ln w="9525">
            <a:noFill/>
            <a:miter lim="800000"/>
            <a:headEnd/>
            <a:tailEnd/>
          </a:ln>
          <a:effectLst/>
        </p:spPr>
        <p:txBody>
          <a:bodyPr anchor="ctr"/>
          <a:lstStyle/>
          <a:p>
            <a:r>
              <a:rPr lang="en-US" b="1" dirty="0">
                <a:solidFill>
                  <a:srgbClr val="003882"/>
                </a:solidFill>
                <a:latin typeface="Arial Rounded MT Bold" charset="0"/>
              </a:rPr>
              <a:t/>
            </a:r>
            <a:br>
              <a:rPr lang="en-US" b="1" dirty="0">
                <a:solidFill>
                  <a:srgbClr val="003882"/>
                </a:solidFill>
                <a:latin typeface="Arial Rounded MT Bold" charset="0"/>
              </a:rPr>
            </a:br>
            <a:r>
              <a:rPr lang="en-US" dirty="0" err="1" smtClean="0"/>
              <a:t>Gadus</a:t>
            </a:r>
            <a:r>
              <a:rPr lang="en-US" dirty="0" smtClean="0"/>
              <a:t> S 1 OG </a:t>
            </a:r>
            <a:r>
              <a:rPr lang="en-US" dirty="0"/>
              <a:t>- Load Carrying Properties</a:t>
            </a:r>
            <a:br>
              <a:rPr lang="en-US" dirty="0"/>
            </a:br>
            <a:endParaRPr lang="en-US" dirty="0"/>
          </a:p>
        </p:txBody>
      </p:sp>
      <p:sp>
        <p:nvSpPr>
          <p:cNvPr id="162821" name="Rectangle 5"/>
          <p:cNvSpPr>
            <a:spLocks noChangeArrowheads="1"/>
          </p:cNvSpPr>
          <p:nvPr/>
        </p:nvSpPr>
        <p:spPr bwMode="auto">
          <a:xfrm>
            <a:off x="457200" y="3886200"/>
            <a:ext cx="7772400" cy="2057400"/>
          </a:xfrm>
          <a:prstGeom prst="rect">
            <a:avLst/>
          </a:prstGeom>
          <a:noFill/>
          <a:ln w="9525">
            <a:noFill/>
            <a:miter lim="800000"/>
            <a:headEnd/>
            <a:tailEnd/>
          </a:ln>
          <a:effectLst/>
        </p:spPr>
        <p:txBody>
          <a:bodyPr/>
          <a:lstStyle/>
          <a:p>
            <a:pPr marL="342900" indent="-342900">
              <a:lnSpc>
                <a:spcPct val="90000"/>
              </a:lnSpc>
              <a:spcBef>
                <a:spcPct val="30000"/>
              </a:spcBef>
              <a:spcAft>
                <a:spcPct val="30000"/>
              </a:spcAft>
              <a:buClr>
                <a:schemeClr val="accent2"/>
              </a:buClr>
              <a:buFontTx/>
              <a:buChar char="•"/>
            </a:pPr>
            <a:r>
              <a:rPr lang="en-US" sz="1800" dirty="0"/>
              <a:t>Provide durable film to prevent metal to metal contact </a:t>
            </a:r>
          </a:p>
          <a:p>
            <a:pPr marL="342900" indent="-342900">
              <a:lnSpc>
                <a:spcPct val="90000"/>
              </a:lnSpc>
              <a:spcBef>
                <a:spcPct val="30000"/>
              </a:spcBef>
              <a:spcAft>
                <a:spcPct val="30000"/>
              </a:spcAft>
              <a:buClr>
                <a:schemeClr val="accent2"/>
              </a:buClr>
              <a:buFontTx/>
              <a:buChar char="•"/>
            </a:pPr>
            <a:endParaRPr lang="en-US" sz="1800" dirty="0"/>
          </a:p>
          <a:p>
            <a:pPr marL="342900" indent="-342900">
              <a:lnSpc>
                <a:spcPct val="90000"/>
              </a:lnSpc>
              <a:spcBef>
                <a:spcPct val="30000"/>
              </a:spcBef>
              <a:spcAft>
                <a:spcPct val="30000"/>
              </a:spcAft>
              <a:buClr>
                <a:schemeClr val="accent2"/>
              </a:buClr>
              <a:buFontTx/>
              <a:buChar char="•"/>
            </a:pPr>
            <a:r>
              <a:rPr lang="en-US" sz="1800" dirty="0"/>
              <a:t>Reduce rapid wear</a:t>
            </a:r>
          </a:p>
          <a:p>
            <a:pPr marL="342900" indent="-342900">
              <a:lnSpc>
                <a:spcPct val="90000"/>
              </a:lnSpc>
              <a:spcBef>
                <a:spcPct val="30000"/>
              </a:spcBef>
              <a:spcAft>
                <a:spcPct val="30000"/>
              </a:spcAft>
              <a:buClr>
                <a:schemeClr val="accent2"/>
              </a:buClr>
              <a:buFontTx/>
              <a:buChar char="•"/>
            </a:pPr>
            <a:endParaRPr lang="en-US" sz="1800" dirty="0"/>
          </a:p>
          <a:p>
            <a:pPr marL="342900" indent="-342900">
              <a:lnSpc>
                <a:spcPct val="90000"/>
              </a:lnSpc>
              <a:spcBef>
                <a:spcPct val="30000"/>
              </a:spcBef>
              <a:spcAft>
                <a:spcPct val="30000"/>
              </a:spcAft>
              <a:buClr>
                <a:schemeClr val="accent2"/>
              </a:buClr>
              <a:buFontTx/>
              <a:buChar char="•"/>
            </a:pPr>
            <a:r>
              <a:rPr lang="en-US" sz="1800" dirty="0"/>
              <a:t>EP additive to further improve </a:t>
            </a:r>
            <a:r>
              <a:rPr lang="en-US" sz="1800" dirty="0" smtClean="0"/>
              <a:t> effectiveness</a:t>
            </a:r>
            <a:endParaRPr lang="en-US" sz="1800" dirty="0"/>
          </a:p>
          <a:p>
            <a:pPr marL="342900" indent="-342900">
              <a:lnSpc>
                <a:spcPct val="90000"/>
              </a:lnSpc>
              <a:spcBef>
                <a:spcPct val="30000"/>
              </a:spcBef>
              <a:spcAft>
                <a:spcPct val="30000"/>
              </a:spcAft>
              <a:buFontTx/>
              <a:buChar char="•"/>
            </a:pPr>
            <a:endParaRPr lang="en-US" sz="1800" dirty="0"/>
          </a:p>
          <a:p>
            <a:pPr marL="342900" indent="-342900">
              <a:lnSpc>
                <a:spcPct val="90000"/>
              </a:lnSpc>
              <a:spcBef>
                <a:spcPct val="30000"/>
              </a:spcBef>
              <a:spcAft>
                <a:spcPct val="30000"/>
              </a:spcAft>
            </a:pPr>
            <a:endParaRPr lang="en-US" sz="1800" dirty="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381000" y="1828800"/>
            <a:ext cx="5029200" cy="3581400"/>
          </a:xfrm>
          <a:noFill/>
          <a:ln/>
        </p:spPr>
        <p:txBody>
          <a:bodyPr lIns="92075" tIns="46038" rIns="92075" bIns="46038"/>
          <a:lstStyle/>
          <a:p>
            <a:pPr marL="285750" indent="-285750">
              <a:lnSpc>
                <a:spcPct val="80000"/>
              </a:lnSpc>
              <a:buFontTx/>
              <a:buNone/>
            </a:pPr>
            <a:r>
              <a:rPr lang="en-GB" sz="1600" b="1" dirty="0"/>
              <a:t>BENEFITS</a:t>
            </a:r>
          </a:p>
          <a:p>
            <a:pPr marL="285750" indent="-285750">
              <a:lnSpc>
                <a:spcPct val="80000"/>
              </a:lnSpc>
            </a:pPr>
            <a:r>
              <a:rPr lang="en-GB" sz="1600" dirty="0"/>
              <a:t>Reduced bearing wear compared to </a:t>
            </a:r>
            <a:r>
              <a:rPr lang="en-GB" sz="1600" dirty="0" err="1"/>
              <a:t>bitumastic</a:t>
            </a:r>
            <a:r>
              <a:rPr lang="en-GB" sz="1600" dirty="0"/>
              <a:t> products</a:t>
            </a:r>
          </a:p>
          <a:p>
            <a:pPr marL="285750" indent="-285750">
              <a:lnSpc>
                <a:spcPct val="80000"/>
              </a:lnSpc>
            </a:pPr>
            <a:r>
              <a:rPr lang="en-GB" sz="1600" dirty="0"/>
              <a:t>Low grease consumption</a:t>
            </a:r>
          </a:p>
          <a:p>
            <a:pPr marL="285750" indent="-285750">
              <a:lnSpc>
                <a:spcPct val="80000"/>
              </a:lnSpc>
            </a:pPr>
            <a:endParaRPr lang="en-GB" sz="1600" dirty="0"/>
          </a:p>
          <a:p>
            <a:pPr marL="285750" indent="-285750">
              <a:lnSpc>
                <a:spcPct val="80000"/>
              </a:lnSpc>
              <a:buFontTx/>
              <a:buNone/>
            </a:pPr>
            <a:r>
              <a:rPr lang="en-GB" sz="1600" b="1" dirty="0"/>
              <a:t>FEATURES</a:t>
            </a:r>
          </a:p>
          <a:p>
            <a:pPr marL="285750" indent="-285750">
              <a:lnSpc>
                <a:spcPct val="80000"/>
              </a:lnSpc>
            </a:pPr>
            <a:r>
              <a:rPr lang="en-GB" sz="1600" dirty="0"/>
              <a:t>Very high load carrying performance</a:t>
            </a:r>
          </a:p>
          <a:p>
            <a:pPr marL="285750" indent="-285750">
              <a:lnSpc>
                <a:spcPct val="80000"/>
              </a:lnSpc>
            </a:pPr>
            <a:r>
              <a:rPr lang="en-GB" sz="1600" dirty="0"/>
              <a:t>Good water washout resistance</a:t>
            </a:r>
          </a:p>
          <a:p>
            <a:pPr marL="285750" indent="-285750">
              <a:lnSpc>
                <a:spcPct val="80000"/>
              </a:lnSpc>
            </a:pPr>
            <a:r>
              <a:rPr lang="en-GB" sz="1600" dirty="0"/>
              <a:t>Very high base oil viscosity</a:t>
            </a:r>
          </a:p>
          <a:p>
            <a:pPr marL="285750" indent="-285750">
              <a:lnSpc>
                <a:spcPct val="80000"/>
              </a:lnSpc>
            </a:pPr>
            <a:r>
              <a:rPr lang="en-GB" sz="1600" dirty="0"/>
              <a:t>Good corrosion protection</a:t>
            </a:r>
          </a:p>
          <a:p>
            <a:pPr marL="285750" indent="-285750">
              <a:lnSpc>
                <a:spcPct val="80000"/>
              </a:lnSpc>
            </a:pPr>
            <a:r>
              <a:rPr lang="en-GB" sz="1600" dirty="0"/>
              <a:t>Very high temperature performance</a:t>
            </a:r>
          </a:p>
        </p:txBody>
      </p:sp>
      <p:sp>
        <p:nvSpPr>
          <p:cNvPr id="71685" name="Text Box 5"/>
          <p:cNvSpPr txBox="1">
            <a:spLocks noChangeArrowheads="1"/>
          </p:cNvSpPr>
          <p:nvPr/>
        </p:nvSpPr>
        <p:spPr bwMode="auto">
          <a:xfrm>
            <a:off x="304800" y="1066800"/>
            <a:ext cx="7620000" cy="646331"/>
          </a:xfrm>
          <a:prstGeom prst="rect">
            <a:avLst/>
          </a:prstGeom>
          <a:noFill/>
          <a:ln w="12699">
            <a:noFill/>
            <a:miter lim="800000"/>
            <a:headEnd type="none" w="sm" len="sm"/>
            <a:tailEnd type="none" w="sm" len="sm"/>
          </a:ln>
          <a:effectLst/>
        </p:spPr>
        <p:txBody>
          <a:bodyPr>
            <a:spAutoFit/>
          </a:bodyPr>
          <a:lstStyle/>
          <a:p>
            <a:pPr eaLnBrk="0" hangingPunct="0">
              <a:spcBef>
                <a:spcPct val="50000"/>
              </a:spcBef>
            </a:pPr>
            <a:r>
              <a:rPr lang="en-GB" sz="1800" dirty="0"/>
              <a:t>A very successful heavy Duty, high temperature grease in use in a number </a:t>
            </a:r>
            <a:r>
              <a:rPr lang="en-GB" sz="1800" dirty="0" smtClean="0"/>
              <a:t>of Indian, Australian, African </a:t>
            </a:r>
            <a:r>
              <a:rPr lang="en-GB" sz="1800" dirty="0"/>
              <a:t>and Fijian sugar mills</a:t>
            </a:r>
          </a:p>
        </p:txBody>
      </p:sp>
      <p:sp>
        <p:nvSpPr>
          <p:cNvPr id="71682" name="Rectangle 2"/>
          <p:cNvSpPr>
            <a:spLocks noGrp="1" noChangeArrowheads="1"/>
          </p:cNvSpPr>
          <p:nvPr>
            <p:ph type="title"/>
          </p:nvPr>
        </p:nvSpPr>
        <p:spPr>
          <a:xfrm>
            <a:off x="0" y="381000"/>
            <a:ext cx="9144000" cy="462307"/>
          </a:xfrm>
          <a:noFill/>
          <a:ln/>
        </p:spPr>
        <p:txBody>
          <a:bodyPr wrap="square" lIns="92075" tIns="46038" rIns="92075" bIns="46038" anchor="t">
            <a:spAutoFit/>
          </a:bodyPr>
          <a:lstStyle/>
          <a:p>
            <a:r>
              <a:rPr lang="en-GB" dirty="0" smtClean="0">
                <a:solidFill>
                  <a:schemeClr val="tx1"/>
                </a:solidFill>
              </a:rPr>
              <a:t>Shell </a:t>
            </a:r>
            <a:r>
              <a:rPr lang="en-GB" dirty="0" err="1" smtClean="0">
                <a:solidFill>
                  <a:schemeClr val="tx1"/>
                </a:solidFill>
              </a:rPr>
              <a:t>Gadus</a:t>
            </a:r>
            <a:r>
              <a:rPr lang="en-GB" dirty="0" smtClean="0">
                <a:solidFill>
                  <a:schemeClr val="tx1"/>
                </a:solidFill>
              </a:rPr>
              <a:t> S 4 V 220 </a:t>
            </a:r>
            <a:endParaRPr lang="en-GB"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gradFill rotWithShape="0">
            <a:gsLst>
              <a:gs pos="0">
                <a:srgbClr val="99CC00"/>
              </a:gs>
              <a:gs pos="100000">
                <a:srgbClr val="99CC00">
                  <a:gamma/>
                  <a:shade val="69804"/>
                  <a:invGamma/>
                </a:srgbClr>
              </a:gs>
            </a:gsLst>
            <a:lin ang="2700000" scaled="1"/>
          </a:gradFill>
          <a:ln>
            <a:solidFill>
              <a:schemeClr val="tx1"/>
            </a:solidFill>
          </a:ln>
        </p:spPr>
        <p:txBody>
          <a:bodyPr wrap="square" lIns="92075" tIns="46038" rIns="92075" bIns="46038" anchor="t">
            <a:spAutoFit/>
          </a:bodyPr>
          <a:lstStyle/>
          <a:p>
            <a:r>
              <a:rPr lang="en-GB" b="1" dirty="0">
                <a:solidFill>
                  <a:schemeClr val="tx1"/>
                </a:solidFill>
                <a:latin typeface="Futura Medium" pitchFamily="2" charset="0"/>
              </a:rPr>
              <a:t>Shell Mill Bearing Lubricants </a:t>
            </a:r>
            <a:r>
              <a:rPr lang="en-GB" b="1" dirty="0" smtClean="0">
                <a:solidFill>
                  <a:schemeClr val="tx1"/>
                </a:solidFill>
                <a:latin typeface="Futura Medium" pitchFamily="2" charset="0"/>
              </a:rPr>
              <a:t>-Typical </a:t>
            </a:r>
            <a:r>
              <a:rPr lang="en-GB" b="1" dirty="0">
                <a:solidFill>
                  <a:schemeClr val="tx1"/>
                </a:solidFill>
                <a:latin typeface="Futura Medium" pitchFamily="2" charset="0"/>
              </a:rPr>
              <a:t>Usage</a:t>
            </a:r>
            <a:endParaRPr lang="en-GB" dirty="0">
              <a:solidFill>
                <a:schemeClr val="tx1"/>
              </a:solidFill>
              <a:latin typeface="Futura Medium" pitchFamily="2" charset="0"/>
            </a:endParaRPr>
          </a:p>
        </p:txBody>
      </p:sp>
      <p:sp>
        <p:nvSpPr>
          <p:cNvPr id="77827" name="Rectangle 3"/>
          <p:cNvSpPr>
            <a:spLocks noGrp="1" noChangeArrowheads="1"/>
          </p:cNvSpPr>
          <p:nvPr>
            <p:ph idx="1"/>
          </p:nvPr>
        </p:nvSpPr>
        <p:spPr>
          <a:xfrm>
            <a:off x="457200" y="1066800"/>
            <a:ext cx="7745412" cy="5072062"/>
          </a:xfrm>
          <a:noFill/>
          <a:ln/>
        </p:spPr>
        <p:txBody>
          <a:bodyPr lIns="92075" tIns="46038" rIns="92075" bIns="46038"/>
          <a:lstStyle/>
          <a:p>
            <a:pPr marL="285750" indent="-285750">
              <a:lnSpc>
                <a:spcPct val="80000"/>
              </a:lnSpc>
              <a:buFontTx/>
              <a:buNone/>
            </a:pPr>
            <a:r>
              <a:rPr lang="en-GB" dirty="0" smtClean="0"/>
              <a:t>Shell Range</a:t>
            </a:r>
            <a:r>
              <a:rPr lang="en-GB" dirty="0"/>
              <a:t>		Per mill per day</a:t>
            </a:r>
          </a:p>
          <a:p>
            <a:pPr marL="285750" indent="-285750">
              <a:lnSpc>
                <a:spcPct val="80000"/>
              </a:lnSpc>
              <a:buFontTx/>
              <a:buNone/>
            </a:pPr>
            <a:endParaRPr lang="en-GB" dirty="0"/>
          </a:p>
          <a:p>
            <a:pPr marL="285750" indent="-285750">
              <a:lnSpc>
                <a:spcPct val="80000"/>
              </a:lnSpc>
            </a:pPr>
            <a:r>
              <a:rPr lang="en-GB" dirty="0" smtClean="0"/>
              <a:t>Shell </a:t>
            </a:r>
            <a:r>
              <a:rPr lang="en-GB" dirty="0" err="1" smtClean="0"/>
              <a:t>Gadus</a:t>
            </a:r>
            <a:r>
              <a:rPr lang="en-GB" dirty="0" smtClean="0"/>
              <a:t> S 1 OG</a:t>
            </a:r>
            <a:r>
              <a:rPr lang="en-GB" dirty="0"/>
              <a:t>	</a:t>
            </a:r>
            <a:r>
              <a:rPr lang="en-GB" dirty="0" smtClean="0"/>
              <a:t>150 </a:t>
            </a:r>
            <a:r>
              <a:rPr lang="en-GB" dirty="0"/>
              <a:t>to </a:t>
            </a:r>
            <a:r>
              <a:rPr lang="en-GB" dirty="0" smtClean="0"/>
              <a:t>200 </a:t>
            </a:r>
            <a:r>
              <a:rPr lang="en-GB" dirty="0"/>
              <a:t>litres</a:t>
            </a:r>
          </a:p>
          <a:p>
            <a:pPr marL="285750" indent="-285750">
              <a:lnSpc>
                <a:spcPct val="80000"/>
              </a:lnSpc>
            </a:pPr>
            <a:r>
              <a:rPr lang="en-GB" dirty="0" smtClean="0"/>
              <a:t>Shell </a:t>
            </a:r>
            <a:r>
              <a:rPr lang="en-GB" dirty="0" err="1" smtClean="0"/>
              <a:t>Gadus</a:t>
            </a:r>
            <a:r>
              <a:rPr lang="en-GB" dirty="0" smtClean="0"/>
              <a:t> S 4 V 220 25 </a:t>
            </a:r>
            <a:r>
              <a:rPr lang="en-GB" dirty="0"/>
              <a:t>to </a:t>
            </a:r>
            <a:r>
              <a:rPr lang="en-GB" dirty="0" smtClean="0"/>
              <a:t>35 </a:t>
            </a:r>
            <a:r>
              <a:rPr lang="en-GB" dirty="0"/>
              <a:t>kg</a:t>
            </a:r>
          </a:p>
          <a:p>
            <a:pPr marL="285750" indent="-285750">
              <a:lnSpc>
                <a:spcPct val="80000"/>
              </a:lnSpc>
            </a:pPr>
            <a:r>
              <a:rPr lang="en-GB" dirty="0" smtClean="0"/>
              <a:t>Shell </a:t>
            </a:r>
            <a:r>
              <a:rPr lang="en-GB" dirty="0" err="1" smtClean="0"/>
              <a:t>Gadus</a:t>
            </a:r>
            <a:r>
              <a:rPr lang="en-GB" dirty="0" smtClean="0"/>
              <a:t> GL</a:t>
            </a:r>
            <a:r>
              <a:rPr lang="en-GB" dirty="0"/>
              <a:t>	</a:t>
            </a:r>
            <a:r>
              <a:rPr lang="en-GB" dirty="0" smtClean="0"/>
              <a:t>Depends </a:t>
            </a:r>
            <a:r>
              <a:rPr lang="en-GB" dirty="0"/>
              <a:t>on</a:t>
            </a:r>
          </a:p>
          <a:p>
            <a:pPr marL="2000250" lvl="4" indent="-171450">
              <a:lnSpc>
                <a:spcPct val="80000"/>
              </a:lnSpc>
              <a:buFontTx/>
              <a:buNone/>
            </a:pPr>
            <a:r>
              <a:rPr lang="en-GB" sz="1800" dirty="0"/>
              <a:t>		application </a:t>
            </a:r>
          </a:p>
          <a:p>
            <a:pPr marL="285750" indent="-285750">
              <a:lnSpc>
                <a:spcPct val="80000"/>
              </a:lnSpc>
              <a:buFontTx/>
              <a:buNone/>
            </a:pPr>
            <a:endParaRPr lang="en-GB" dirty="0"/>
          </a:p>
        </p:txBody>
      </p:sp>
      <p:sp>
        <p:nvSpPr>
          <p:cNvPr id="77828" name="Text Box 4"/>
          <p:cNvSpPr txBox="1">
            <a:spLocks noChangeArrowheads="1"/>
          </p:cNvSpPr>
          <p:nvPr/>
        </p:nvSpPr>
        <p:spPr bwMode="auto">
          <a:xfrm>
            <a:off x="5181600" y="1447800"/>
            <a:ext cx="3352800" cy="3649663"/>
          </a:xfrm>
          <a:prstGeom prst="rect">
            <a:avLst/>
          </a:prstGeom>
          <a:noFill/>
          <a:ln w="12700">
            <a:solidFill>
              <a:schemeClr val="tx1"/>
            </a:solidFill>
            <a:miter lim="800000"/>
            <a:headEnd type="none" w="sm" len="sm"/>
            <a:tailEnd type="none" w="sm" len="sm"/>
          </a:ln>
          <a:effectLst/>
        </p:spPr>
        <p:txBody>
          <a:bodyPr>
            <a:spAutoFit/>
          </a:bodyPr>
          <a:lstStyle/>
          <a:p>
            <a:pPr eaLnBrk="0" hangingPunct="0">
              <a:spcBef>
                <a:spcPct val="50000"/>
              </a:spcBef>
            </a:pPr>
            <a:r>
              <a:rPr lang="en-GB" sz="1600" b="1" dirty="0"/>
              <a:t>Usage is dependent on a number of factors.  The most important being:</a:t>
            </a:r>
            <a:endParaRPr lang="en-GB" sz="1600" dirty="0"/>
          </a:p>
          <a:p>
            <a:pPr eaLnBrk="0" hangingPunct="0">
              <a:spcBef>
                <a:spcPct val="50000"/>
              </a:spcBef>
            </a:pPr>
            <a:r>
              <a:rPr lang="en-GB" sz="1600" dirty="0"/>
              <a:t>1. </a:t>
            </a:r>
            <a:r>
              <a:rPr lang="en-GB" sz="1600" u="sng" dirty="0"/>
              <a:t>Sealing on the mill</a:t>
            </a:r>
            <a:r>
              <a:rPr lang="en-GB" sz="1600" dirty="0"/>
              <a:t> preventing juice and </a:t>
            </a:r>
            <a:r>
              <a:rPr lang="en-GB" sz="1600" dirty="0" err="1"/>
              <a:t>bagasse</a:t>
            </a:r>
            <a:r>
              <a:rPr lang="en-GB" sz="1600" dirty="0"/>
              <a:t> ingress to the brass journal interface</a:t>
            </a:r>
          </a:p>
          <a:p>
            <a:pPr eaLnBrk="0" hangingPunct="0">
              <a:spcBef>
                <a:spcPct val="50000"/>
              </a:spcBef>
            </a:pPr>
            <a:r>
              <a:rPr lang="en-GB" sz="1600" dirty="0"/>
              <a:t>2. </a:t>
            </a:r>
            <a:r>
              <a:rPr lang="en-GB" sz="1600" u="sng" dirty="0"/>
              <a:t>Type of Lubricators</a:t>
            </a:r>
            <a:r>
              <a:rPr lang="en-GB" sz="1600" dirty="0"/>
              <a:t> used </a:t>
            </a:r>
            <a:r>
              <a:rPr lang="en-GB" sz="1600" dirty="0" err="1"/>
              <a:t>eg</a:t>
            </a:r>
            <a:r>
              <a:rPr lang="en-GB" sz="1600" dirty="0"/>
              <a:t> better control with a centralised </a:t>
            </a:r>
            <a:r>
              <a:rPr lang="en-GB" sz="1600" dirty="0" err="1"/>
              <a:t>injectior</a:t>
            </a:r>
            <a:r>
              <a:rPr lang="en-GB" sz="1600" dirty="0"/>
              <a:t> system compared to a rotary lubricator</a:t>
            </a:r>
          </a:p>
          <a:p>
            <a:pPr eaLnBrk="0" hangingPunct="0">
              <a:spcBef>
                <a:spcPct val="50000"/>
              </a:spcBef>
            </a:pPr>
            <a:r>
              <a:rPr lang="en-GB" sz="1600" dirty="0"/>
              <a:t>3. </a:t>
            </a:r>
            <a:r>
              <a:rPr lang="en-GB" sz="1600" u="sng" dirty="0"/>
              <a:t>Number of lubrication ports in brass &amp; how they are connected</a:t>
            </a:r>
            <a:r>
              <a:rPr lang="en-GB" sz="1600" dirty="0"/>
              <a:t> to lubrication system </a:t>
            </a:r>
            <a:r>
              <a:rPr lang="en-GB" sz="1600" dirty="0" err="1"/>
              <a:t>ie</a:t>
            </a:r>
            <a:r>
              <a:rPr lang="en-GB" sz="1600" dirty="0"/>
              <a:t> individually </a:t>
            </a:r>
            <a:r>
              <a:rPr lang="en-GB" sz="1600" dirty="0" err="1"/>
              <a:t>vs</a:t>
            </a:r>
            <a:r>
              <a:rPr lang="en-GB" sz="1600" dirty="0"/>
              <a:t> connected</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2256859" y="609600"/>
            <a:ext cx="4318490" cy="462307"/>
          </a:xfrm>
          <a:prstGeom prst="rect">
            <a:avLst/>
          </a:prstGeom>
          <a:noFill/>
          <a:ln w="9525">
            <a:noFill/>
            <a:miter lim="800000"/>
            <a:headEnd/>
            <a:tailEnd/>
          </a:ln>
          <a:effectLst/>
        </p:spPr>
        <p:txBody>
          <a:bodyPr wrap="none" lIns="92075" tIns="46038" rIns="92075" bIns="46038">
            <a:spAutoFit/>
          </a:bodyPr>
          <a:lstStyle/>
          <a:p>
            <a:pPr algn="ctr" eaLnBrk="0" hangingPunct="0"/>
            <a:r>
              <a:rPr lang="en-US" b="1" dirty="0"/>
              <a:t>Common causes of gear failure</a:t>
            </a:r>
          </a:p>
        </p:txBody>
      </p:sp>
      <p:sp>
        <p:nvSpPr>
          <p:cNvPr id="164867" name="Rectangle 3"/>
          <p:cNvSpPr>
            <a:spLocks noChangeArrowheads="1"/>
          </p:cNvSpPr>
          <p:nvPr/>
        </p:nvSpPr>
        <p:spPr bwMode="auto">
          <a:xfrm>
            <a:off x="1371600" y="1676400"/>
            <a:ext cx="6019800" cy="2142767"/>
          </a:xfrm>
          <a:prstGeom prst="rect">
            <a:avLst/>
          </a:prstGeom>
          <a:noFill/>
          <a:ln w="9525">
            <a:noFill/>
            <a:miter lim="800000"/>
            <a:headEnd/>
            <a:tailEnd/>
          </a:ln>
          <a:effectLst/>
        </p:spPr>
        <p:txBody>
          <a:bodyPr lIns="92075" tIns="46038" rIns="92075" bIns="46038">
            <a:spAutoFit/>
          </a:bodyPr>
          <a:lstStyle/>
          <a:p>
            <a:pPr lvl="1" eaLnBrk="0" hangingPunct="0">
              <a:lnSpc>
                <a:spcPct val="90000"/>
              </a:lnSpc>
              <a:spcBef>
                <a:spcPct val="40000"/>
              </a:spcBef>
              <a:buClr>
                <a:schemeClr val="accent2"/>
              </a:buClr>
              <a:buFont typeface="Wingdings" pitchFamily="2" charset="2"/>
              <a:buChar char="Ø"/>
            </a:pPr>
            <a:r>
              <a:rPr lang="en-US" sz="1800" dirty="0" smtClean="0"/>
              <a:t>Misalignment</a:t>
            </a:r>
            <a:endParaRPr lang="en-US" sz="1800" dirty="0"/>
          </a:p>
          <a:p>
            <a:pPr lvl="1" eaLnBrk="0" hangingPunct="0">
              <a:lnSpc>
                <a:spcPct val="90000"/>
              </a:lnSpc>
              <a:spcBef>
                <a:spcPct val="40000"/>
              </a:spcBef>
              <a:buClr>
                <a:schemeClr val="accent2"/>
              </a:buClr>
              <a:buFont typeface="Wingdings" pitchFamily="2" charset="2"/>
              <a:buChar char="Ø"/>
            </a:pPr>
            <a:r>
              <a:rPr lang="en-US" sz="1800" dirty="0"/>
              <a:t>O</a:t>
            </a:r>
            <a:r>
              <a:rPr lang="en-US" sz="1800" dirty="0" smtClean="0"/>
              <a:t>verloading</a:t>
            </a:r>
            <a:endParaRPr lang="en-US" sz="1800" dirty="0"/>
          </a:p>
          <a:p>
            <a:pPr lvl="1" eaLnBrk="0" hangingPunct="0">
              <a:lnSpc>
                <a:spcPct val="90000"/>
              </a:lnSpc>
              <a:spcBef>
                <a:spcPct val="40000"/>
              </a:spcBef>
              <a:buClr>
                <a:schemeClr val="accent2"/>
              </a:buClr>
              <a:buFont typeface="Wingdings" pitchFamily="2" charset="2"/>
              <a:buChar char="Ø"/>
            </a:pPr>
            <a:r>
              <a:rPr lang="en-US" sz="1800" dirty="0" smtClean="0"/>
              <a:t>Shock</a:t>
            </a:r>
            <a:endParaRPr lang="en-US" sz="1800" dirty="0"/>
          </a:p>
          <a:p>
            <a:pPr lvl="1" eaLnBrk="0" hangingPunct="0">
              <a:lnSpc>
                <a:spcPct val="90000"/>
              </a:lnSpc>
              <a:spcBef>
                <a:spcPct val="40000"/>
              </a:spcBef>
              <a:buClr>
                <a:schemeClr val="accent2"/>
              </a:buClr>
              <a:buFont typeface="Wingdings" pitchFamily="2" charset="2"/>
              <a:buChar char="Ø"/>
            </a:pPr>
            <a:r>
              <a:rPr lang="en-US" sz="1800" dirty="0"/>
              <a:t>I</a:t>
            </a:r>
            <a:r>
              <a:rPr lang="en-US" sz="1800" dirty="0" smtClean="0"/>
              <a:t>nadequate </a:t>
            </a:r>
            <a:r>
              <a:rPr lang="en-US" sz="1800" dirty="0"/>
              <a:t>lubrication</a:t>
            </a:r>
          </a:p>
          <a:p>
            <a:pPr lvl="1" eaLnBrk="0" hangingPunct="0">
              <a:lnSpc>
                <a:spcPct val="90000"/>
              </a:lnSpc>
              <a:spcBef>
                <a:spcPct val="40000"/>
              </a:spcBef>
              <a:buClr>
                <a:schemeClr val="accent2"/>
              </a:buClr>
              <a:buFont typeface="Wingdings" pitchFamily="2" charset="2"/>
              <a:buChar char="Ø"/>
            </a:pPr>
            <a:r>
              <a:rPr lang="en-US" sz="1800" dirty="0"/>
              <a:t>C</a:t>
            </a:r>
            <a:r>
              <a:rPr lang="en-US" sz="1800" dirty="0" smtClean="0"/>
              <a:t>orrosion</a:t>
            </a:r>
            <a:endParaRPr lang="en-US" sz="1800" dirty="0"/>
          </a:p>
          <a:p>
            <a:pPr lvl="1" eaLnBrk="0" hangingPunct="0">
              <a:lnSpc>
                <a:spcPct val="90000"/>
              </a:lnSpc>
              <a:spcBef>
                <a:spcPct val="40000"/>
              </a:spcBef>
              <a:buClr>
                <a:schemeClr val="accent2"/>
              </a:buClr>
              <a:buFont typeface="Wingdings" pitchFamily="2" charset="2"/>
              <a:buChar char="Ø"/>
            </a:pPr>
            <a:r>
              <a:rPr lang="en-US" sz="1800" dirty="0"/>
              <a:t>C</a:t>
            </a:r>
            <a:r>
              <a:rPr lang="en-US" sz="1800" dirty="0" smtClean="0"/>
              <a:t>ontamination</a:t>
            </a:r>
            <a:endParaRPr lang="en-US" sz="1800" dirty="0"/>
          </a:p>
        </p:txBody>
      </p:sp>
      <p:sp>
        <p:nvSpPr>
          <p:cNvPr id="164868" name="Rectangle 4"/>
          <p:cNvSpPr>
            <a:spLocks noChangeArrowheads="1"/>
          </p:cNvSpPr>
          <p:nvPr/>
        </p:nvSpPr>
        <p:spPr bwMode="auto">
          <a:xfrm>
            <a:off x="381000" y="460375"/>
            <a:ext cx="7772400" cy="1063625"/>
          </a:xfrm>
          <a:prstGeom prst="rect">
            <a:avLst/>
          </a:prstGeom>
          <a:noFill/>
          <a:ln w="9525">
            <a:noFill/>
            <a:miter lim="800000"/>
            <a:headEnd/>
            <a:tailEnd/>
          </a:ln>
          <a:effectLst/>
        </p:spPr>
        <p:txBody>
          <a:bodyPr lIns="92075" tIns="46038" rIns="92075" bIns="46038" anchor="ctr"/>
          <a:lstStyle/>
          <a:p>
            <a:pPr defTabSz="762000"/>
            <a:endParaRPr lang="en-US" sz="2000">
              <a:solidFill>
                <a:srgbClr val="003882"/>
              </a:solidFill>
              <a:latin typeface="Arial Rounded MT Bold"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4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4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48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4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11" descr="32_H-WW88941.jpg"/>
          <p:cNvPicPr>
            <a:picLocks noChangeAspect="1"/>
          </p:cNvPicPr>
          <p:nvPr/>
        </p:nvPicPr>
        <p:blipFill>
          <a:blip r:embed="rId2" cstate="print"/>
          <a:srcRect r="163"/>
          <a:stretch>
            <a:fillRect/>
          </a:stretch>
        </p:blipFill>
        <p:spPr bwMode="auto">
          <a:xfrm>
            <a:off x="1" y="1"/>
            <a:ext cx="2607810" cy="6892925"/>
          </a:xfrm>
          <a:prstGeom prst="rect">
            <a:avLst/>
          </a:prstGeom>
          <a:noFill/>
          <a:ln w="9525">
            <a:noFill/>
            <a:miter lim="800000"/>
            <a:headEnd/>
            <a:tailEnd/>
          </a:ln>
        </p:spPr>
      </p:pic>
      <p:sp>
        <p:nvSpPr>
          <p:cNvPr id="8" name="Rectangle 7"/>
          <p:cNvSpPr/>
          <p:nvPr/>
        </p:nvSpPr>
        <p:spPr>
          <a:xfrm>
            <a:off x="1522149" y="792164"/>
            <a:ext cx="6985374" cy="19700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a:solidFill>
                <a:srgbClr val="FFFFFF"/>
              </a:solidFill>
              <a:cs typeface="Arial" pitchFamily="34" charset="0"/>
            </a:endParaRPr>
          </a:p>
        </p:txBody>
      </p:sp>
      <p:sp>
        <p:nvSpPr>
          <p:cNvPr id="9" name="Rectangle 8"/>
          <p:cNvSpPr/>
          <p:nvPr/>
        </p:nvSpPr>
        <p:spPr>
          <a:xfrm>
            <a:off x="2610985" y="2474914"/>
            <a:ext cx="5669565" cy="414178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a:solidFill>
                <a:srgbClr val="FFFFFF"/>
              </a:solidFill>
              <a:cs typeface="Arial" pitchFamily="34" charset="0"/>
            </a:endParaRPr>
          </a:p>
        </p:txBody>
      </p:sp>
      <p:sp>
        <p:nvSpPr>
          <p:cNvPr id="5125" name="TextBox 9"/>
          <p:cNvSpPr txBox="1">
            <a:spLocks noChangeArrowheads="1"/>
          </p:cNvSpPr>
          <p:nvPr/>
        </p:nvSpPr>
        <p:spPr bwMode="auto">
          <a:xfrm>
            <a:off x="1609446" y="1004888"/>
            <a:ext cx="6809192" cy="1320800"/>
          </a:xfrm>
          <a:prstGeom prst="rect">
            <a:avLst/>
          </a:prstGeom>
          <a:noFill/>
          <a:ln w="9525">
            <a:noFill/>
            <a:miter lim="800000"/>
            <a:headEnd/>
            <a:tailEnd/>
          </a:ln>
        </p:spPr>
        <p:txBody>
          <a:bodyPr>
            <a:spAutoFit/>
          </a:bodyPr>
          <a:lstStyle/>
          <a:p>
            <a:pPr>
              <a:lnSpc>
                <a:spcPct val="95000"/>
              </a:lnSpc>
            </a:pPr>
            <a:r>
              <a:rPr lang="en-GB" sz="2800" b="1" dirty="0">
                <a:solidFill>
                  <a:schemeClr val="bg1"/>
                </a:solidFill>
                <a:latin typeface="Futura Book" pitchFamily="2" charset="0"/>
              </a:rPr>
              <a:t>OUR APPROACH: WORLD-CLASS TECHNOLOGY WORKING TO HELP MAXIMISE YOUR PROFITABILITY</a:t>
            </a:r>
          </a:p>
        </p:txBody>
      </p:sp>
      <p:sp>
        <p:nvSpPr>
          <p:cNvPr id="5126" name="TextBox 10"/>
          <p:cNvSpPr txBox="1">
            <a:spLocks noChangeArrowheads="1"/>
          </p:cNvSpPr>
          <p:nvPr/>
        </p:nvSpPr>
        <p:spPr bwMode="auto">
          <a:xfrm>
            <a:off x="2752248" y="2605088"/>
            <a:ext cx="5348946" cy="3962400"/>
          </a:xfrm>
          <a:prstGeom prst="rect">
            <a:avLst/>
          </a:prstGeom>
          <a:noFill/>
          <a:ln w="9525">
            <a:noFill/>
            <a:miter lim="800000"/>
            <a:headEnd/>
            <a:tailEnd/>
          </a:ln>
        </p:spPr>
        <p:txBody>
          <a:bodyPr>
            <a:spAutoFit/>
          </a:bodyPr>
          <a:lstStyle/>
          <a:p>
            <a:pPr>
              <a:spcBef>
                <a:spcPts val="600"/>
              </a:spcBef>
              <a:spcAft>
                <a:spcPts val="300"/>
              </a:spcAft>
            </a:pPr>
            <a:r>
              <a:rPr lang="en-GB" sz="1600" b="1" dirty="0">
                <a:latin typeface="Futura Book" pitchFamily="2" charset="0"/>
              </a:rPr>
              <a:t>1</a:t>
            </a:r>
            <a:r>
              <a:rPr lang="en-GB" sz="1600" b="1" dirty="0">
                <a:solidFill>
                  <a:schemeClr val="bg1"/>
                </a:solidFill>
                <a:latin typeface="Futura Book" pitchFamily="2" charset="0"/>
              </a:rPr>
              <a:t>. INNOVATION</a:t>
            </a:r>
          </a:p>
          <a:p>
            <a:pPr>
              <a:spcAft>
                <a:spcPts val="600"/>
              </a:spcAft>
            </a:pPr>
            <a:r>
              <a:rPr lang="en-GB" sz="1600" dirty="0">
                <a:solidFill>
                  <a:schemeClr val="bg1"/>
                </a:solidFill>
              </a:rPr>
              <a:t>Hiring top scientists and investing in world-class research and testing facilities enables us to create some of the most efficient lubricant products</a:t>
            </a:r>
          </a:p>
          <a:p>
            <a:pPr>
              <a:spcBef>
                <a:spcPts val="600"/>
              </a:spcBef>
              <a:spcAft>
                <a:spcPts val="300"/>
              </a:spcAft>
            </a:pPr>
            <a:r>
              <a:rPr lang="en-GB" sz="1600" b="1" dirty="0">
                <a:solidFill>
                  <a:schemeClr val="bg1"/>
                </a:solidFill>
                <a:latin typeface="Futura Book" pitchFamily="2" charset="0"/>
              </a:rPr>
              <a:t>2. PARTNERSHIPS</a:t>
            </a:r>
          </a:p>
          <a:p>
            <a:pPr>
              <a:spcAft>
                <a:spcPts val="600"/>
              </a:spcAft>
            </a:pPr>
            <a:r>
              <a:rPr lang="en-GB" sz="1600" dirty="0">
                <a:solidFill>
                  <a:schemeClr val="bg1"/>
                </a:solidFill>
              </a:rPr>
              <a:t>Working with technical partners and customers in the world’s most challenging conditions, from Ferrari to Rio Tinto, and then applying those product </a:t>
            </a:r>
            <a:r>
              <a:rPr lang="en-GB" sz="1600" dirty="0" err="1">
                <a:solidFill>
                  <a:schemeClr val="bg1"/>
                </a:solidFill>
              </a:rPr>
              <a:t>learnings</a:t>
            </a:r>
            <a:r>
              <a:rPr lang="en-GB" sz="1600" dirty="0">
                <a:solidFill>
                  <a:schemeClr val="bg1"/>
                </a:solidFill>
              </a:rPr>
              <a:t> to benefit our customers</a:t>
            </a:r>
          </a:p>
          <a:p>
            <a:pPr>
              <a:spcBef>
                <a:spcPts val="600"/>
              </a:spcBef>
              <a:spcAft>
                <a:spcPts val="300"/>
              </a:spcAft>
            </a:pPr>
            <a:r>
              <a:rPr lang="en-GB" sz="1600" b="1" dirty="0">
                <a:solidFill>
                  <a:schemeClr val="bg1"/>
                </a:solidFill>
                <a:latin typeface="Futura Book" pitchFamily="2" charset="0"/>
              </a:rPr>
              <a:t>3. APPLICATION</a:t>
            </a:r>
          </a:p>
          <a:p>
            <a:pPr>
              <a:spcAft>
                <a:spcPts val="600"/>
              </a:spcAft>
            </a:pPr>
            <a:r>
              <a:rPr lang="en-GB" sz="1600" dirty="0">
                <a:solidFill>
                  <a:schemeClr val="bg1"/>
                </a:solidFill>
              </a:rPr>
              <a:t>Delivering product innovation is not enough, our world-renowned industry specialists provide you with technical solutions that are designed to increase productivity and profits</a:t>
            </a:r>
            <a:endParaRPr lang="en-GB" sz="1600" b="1" dirty="0">
              <a:solidFill>
                <a:schemeClr val="bg1"/>
              </a:solidFill>
              <a:latin typeface="Futura Book" pitchFamily="2"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4294967295"/>
          </p:nvPr>
        </p:nvSpPr>
        <p:spPr>
          <a:xfrm>
            <a:off x="7118350" y="6465888"/>
            <a:ext cx="1079500" cy="323850"/>
          </a:xfrm>
          <a:prstGeom prst="rect">
            <a:avLst/>
          </a:prstGeom>
        </p:spPr>
        <p:txBody>
          <a:bodyPr/>
          <a:lstStyle/>
          <a:p>
            <a:pPr>
              <a:defRPr/>
            </a:pP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1295400" y="0"/>
            <a:ext cx="5524753" cy="6858000"/>
          </a:xfrm>
          <a:prstGeom prst="rect">
            <a:avLst/>
          </a:prstGeom>
          <a:noFill/>
          <a:ln w="9525">
            <a:noFill/>
            <a:miter lim="800000"/>
            <a:headEnd/>
            <a:tailEnd/>
          </a:ln>
        </p:spPr>
      </p:pic>
      <p:sp>
        <p:nvSpPr>
          <p:cNvPr id="6" name="TextBox 5"/>
          <p:cNvSpPr txBox="1"/>
          <p:nvPr/>
        </p:nvSpPr>
        <p:spPr>
          <a:xfrm>
            <a:off x="6096000" y="609600"/>
            <a:ext cx="2895600" cy="461665"/>
          </a:xfrm>
          <a:prstGeom prst="rect">
            <a:avLst/>
          </a:prstGeom>
          <a:noFill/>
        </p:spPr>
        <p:txBody>
          <a:bodyPr wrap="square" rtlCol="0">
            <a:spAutoFit/>
          </a:bodyPr>
          <a:lstStyle/>
          <a:p>
            <a:r>
              <a:rPr lang="en-US" b="1" dirty="0" smtClean="0">
                <a:solidFill>
                  <a:schemeClr val="tx2"/>
                </a:solidFill>
              </a:rPr>
              <a:t>Shell </a:t>
            </a:r>
            <a:r>
              <a:rPr lang="en-US" b="1" dirty="0" err="1" smtClean="0">
                <a:solidFill>
                  <a:schemeClr val="tx2"/>
                </a:solidFill>
              </a:rPr>
              <a:t>Omala</a:t>
            </a:r>
            <a:endParaRPr lang="en-US" b="1" dirty="0">
              <a:solidFill>
                <a:schemeClr val="tx2"/>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131" descr="C:\DOCUME~1\RICHAR~1.DIX\LOCALS~1\Temp\npo000002.tmp"/>
          <p:cNvPicPr>
            <a:picLocks noChangeAspect="1" noChangeArrowheads="1"/>
          </p:cNvPicPr>
          <p:nvPr/>
        </p:nvPicPr>
        <p:blipFill>
          <a:blip r:embed="rId3" cstate="print"/>
          <a:srcRect/>
          <a:stretch>
            <a:fillRect/>
          </a:stretch>
        </p:blipFill>
        <p:spPr bwMode="auto">
          <a:xfrm>
            <a:off x="0" y="0"/>
            <a:ext cx="127000" cy="127000"/>
          </a:xfrm>
          <a:prstGeom prst="rect">
            <a:avLst/>
          </a:prstGeom>
          <a:noFill/>
          <a:ln w="12700">
            <a:noFill/>
            <a:miter lim="800000"/>
            <a:headEnd/>
            <a:tailEnd/>
          </a:ln>
          <a:effectLst/>
        </p:spPr>
      </p:pic>
      <p:sp>
        <p:nvSpPr>
          <p:cNvPr id="166915" name="Rectangle 3"/>
          <p:cNvSpPr>
            <a:spLocks noGrp="1" noChangeArrowheads="1"/>
          </p:cNvSpPr>
          <p:nvPr>
            <p:ph type="title"/>
          </p:nvPr>
        </p:nvSpPr>
        <p:spPr>
          <a:xfrm>
            <a:off x="0" y="109538"/>
            <a:ext cx="9144000" cy="362304"/>
          </a:xfrm>
        </p:spPr>
        <p:txBody>
          <a:bodyPr/>
          <a:lstStyle/>
          <a:p>
            <a:r>
              <a:rPr lang="en-GB" sz="2000" dirty="0">
                <a:solidFill>
                  <a:schemeClr val="tx1"/>
                </a:solidFill>
                <a:latin typeface="Futura Medium" pitchFamily="2" charset="0"/>
              </a:rPr>
              <a:t>The world is changing: </a:t>
            </a:r>
            <a:r>
              <a:rPr lang="en-GB" sz="2000" dirty="0" smtClean="0">
                <a:solidFill>
                  <a:schemeClr val="tx1"/>
                </a:solidFill>
                <a:latin typeface="Futura Medium" pitchFamily="2" charset="0"/>
              </a:rPr>
              <a:t>recent </a:t>
            </a:r>
            <a:r>
              <a:rPr lang="en-GB" sz="2000" dirty="0">
                <a:solidFill>
                  <a:schemeClr val="tx1"/>
                </a:solidFill>
                <a:latin typeface="Futura Medium" pitchFamily="2" charset="0"/>
              </a:rPr>
              <a:t>developments in industrial gear boxes</a:t>
            </a:r>
            <a:endParaRPr lang="en-US" sz="2000" dirty="0">
              <a:solidFill>
                <a:schemeClr val="tx1"/>
              </a:solidFill>
              <a:latin typeface="Futura Medium" pitchFamily="2" charset="0"/>
            </a:endParaRPr>
          </a:p>
        </p:txBody>
      </p:sp>
      <p:sp>
        <p:nvSpPr>
          <p:cNvPr id="166916" name="Text Box 4"/>
          <p:cNvSpPr txBox="1">
            <a:spLocks noChangeArrowheads="1"/>
          </p:cNvSpPr>
          <p:nvPr/>
        </p:nvSpPr>
        <p:spPr bwMode="auto">
          <a:xfrm>
            <a:off x="533400" y="1524000"/>
            <a:ext cx="1295400" cy="714375"/>
          </a:xfrm>
          <a:prstGeom prst="rect">
            <a:avLst/>
          </a:prstGeom>
          <a:solidFill>
            <a:srgbClr val="FFFF00"/>
          </a:solidFill>
          <a:ln w="12700">
            <a:solidFill>
              <a:schemeClr val="tx1"/>
            </a:solidFill>
            <a:miter lim="800000"/>
            <a:headEnd/>
            <a:tailEnd/>
          </a:ln>
          <a:effectLst/>
        </p:spPr>
        <p:txBody>
          <a:bodyPr>
            <a:spAutoFit/>
          </a:bodyPr>
          <a:lstStyle/>
          <a:p>
            <a:pPr algn="ctr" defTabSz="762000" eaLnBrk="0" hangingPunct="0">
              <a:spcBef>
                <a:spcPct val="50000"/>
              </a:spcBef>
            </a:pPr>
            <a:r>
              <a:rPr lang="en-US" sz="2000"/>
              <a:t>Power output</a:t>
            </a:r>
          </a:p>
        </p:txBody>
      </p:sp>
      <p:sp>
        <p:nvSpPr>
          <p:cNvPr id="166917" name="Text Box 5"/>
          <p:cNvSpPr txBox="1">
            <a:spLocks noChangeArrowheads="1"/>
          </p:cNvSpPr>
          <p:nvPr/>
        </p:nvSpPr>
        <p:spPr bwMode="auto">
          <a:xfrm>
            <a:off x="1890713" y="4967288"/>
            <a:ext cx="1371600" cy="714375"/>
          </a:xfrm>
          <a:prstGeom prst="rect">
            <a:avLst/>
          </a:prstGeom>
          <a:solidFill>
            <a:srgbClr val="FFFF00"/>
          </a:solidFill>
          <a:ln w="12700">
            <a:solidFill>
              <a:schemeClr val="tx1"/>
            </a:solidFill>
            <a:miter lim="800000"/>
            <a:headEnd/>
            <a:tailEnd/>
          </a:ln>
          <a:effectLst/>
        </p:spPr>
        <p:txBody>
          <a:bodyPr>
            <a:spAutoFit/>
          </a:bodyPr>
          <a:lstStyle/>
          <a:p>
            <a:pPr algn="ctr" defTabSz="762000" eaLnBrk="0" hangingPunct="0">
              <a:spcBef>
                <a:spcPct val="50000"/>
              </a:spcBef>
            </a:pPr>
            <a:r>
              <a:rPr lang="en-US" sz="2000"/>
              <a:t>Gear Box  Size</a:t>
            </a:r>
          </a:p>
        </p:txBody>
      </p:sp>
      <p:sp>
        <p:nvSpPr>
          <p:cNvPr id="166918" name="Text Box 6"/>
          <p:cNvSpPr txBox="1">
            <a:spLocks noChangeArrowheads="1"/>
          </p:cNvSpPr>
          <p:nvPr/>
        </p:nvSpPr>
        <p:spPr bwMode="auto">
          <a:xfrm>
            <a:off x="3155950" y="1482725"/>
            <a:ext cx="1752600" cy="714375"/>
          </a:xfrm>
          <a:prstGeom prst="rect">
            <a:avLst/>
          </a:prstGeom>
          <a:solidFill>
            <a:srgbClr val="FFFF00"/>
          </a:solidFill>
          <a:ln w="12700">
            <a:solidFill>
              <a:schemeClr val="tx1"/>
            </a:solidFill>
            <a:miter lim="800000"/>
            <a:headEnd/>
            <a:tailEnd/>
          </a:ln>
          <a:effectLst/>
        </p:spPr>
        <p:txBody>
          <a:bodyPr>
            <a:spAutoFit/>
          </a:bodyPr>
          <a:lstStyle/>
          <a:p>
            <a:pPr algn="ctr" defTabSz="762000" eaLnBrk="0" hangingPunct="0">
              <a:spcBef>
                <a:spcPct val="50000"/>
              </a:spcBef>
            </a:pPr>
            <a:r>
              <a:rPr lang="en-US" sz="2000"/>
              <a:t>Operating Temperature</a:t>
            </a:r>
          </a:p>
        </p:txBody>
      </p:sp>
      <p:sp>
        <p:nvSpPr>
          <p:cNvPr id="166919" name="Text Box 7"/>
          <p:cNvSpPr txBox="1">
            <a:spLocks noChangeArrowheads="1"/>
          </p:cNvSpPr>
          <p:nvPr/>
        </p:nvSpPr>
        <p:spPr bwMode="auto">
          <a:xfrm>
            <a:off x="4808538" y="4960938"/>
            <a:ext cx="1884362" cy="714375"/>
          </a:xfrm>
          <a:prstGeom prst="rect">
            <a:avLst/>
          </a:prstGeom>
          <a:solidFill>
            <a:srgbClr val="FFFF00"/>
          </a:solidFill>
          <a:ln w="12700">
            <a:solidFill>
              <a:schemeClr val="tx1"/>
            </a:solidFill>
            <a:miter lim="800000"/>
            <a:headEnd/>
            <a:tailEnd/>
          </a:ln>
          <a:effectLst/>
        </p:spPr>
        <p:txBody>
          <a:bodyPr>
            <a:spAutoFit/>
          </a:bodyPr>
          <a:lstStyle/>
          <a:p>
            <a:pPr algn="ctr" defTabSz="762000" eaLnBrk="0" hangingPunct="0">
              <a:spcBef>
                <a:spcPct val="50000"/>
              </a:spcBef>
            </a:pPr>
            <a:r>
              <a:rPr lang="en-US" sz="2000"/>
              <a:t>Quantity of lubricant</a:t>
            </a:r>
          </a:p>
        </p:txBody>
      </p:sp>
      <p:sp>
        <p:nvSpPr>
          <p:cNvPr id="166920" name="Text Box 8"/>
          <p:cNvSpPr txBox="1">
            <a:spLocks noChangeArrowheads="1"/>
          </p:cNvSpPr>
          <p:nvPr/>
        </p:nvSpPr>
        <p:spPr bwMode="auto">
          <a:xfrm>
            <a:off x="6324600" y="1524000"/>
            <a:ext cx="1447800" cy="714375"/>
          </a:xfrm>
          <a:prstGeom prst="rect">
            <a:avLst/>
          </a:prstGeom>
          <a:solidFill>
            <a:srgbClr val="FFFF00"/>
          </a:solidFill>
          <a:ln w="12700">
            <a:solidFill>
              <a:schemeClr val="tx1"/>
            </a:solidFill>
            <a:miter lim="800000"/>
            <a:headEnd/>
            <a:tailEnd/>
          </a:ln>
          <a:effectLst/>
        </p:spPr>
        <p:txBody>
          <a:bodyPr>
            <a:spAutoFit/>
          </a:bodyPr>
          <a:lstStyle/>
          <a:p>
            <a:pPr algn="ctr" defTabSz="762000" eaLnBrk="0" hangingPunct="0">
              <a:spcBef>
                <a:spcPct val="50000"/>
              </a:spcBef>
            </a:pPr>
            <a:r>
              <a:rPr lang="en-US" sz="2000"/>
              <a:t>Oil Service Life</a:t>
            </a:r>
          </a:p>
        </p:txBody>
      </p:sp>
      <p:sp>
        <p:nvSpPr>
          <p:cNvPr id="166921" name="Text Box 9"/>
          <p:cNvSpPr txBox="1">
            <a:spLocks noChangeArrowheads="1"/>
          </p:cNvSpPr>
          <p:nvPr/>
        </p:nvSpPr>
        <p:spPr bwMode="auto">
          <a:xfrm>
            <a:off x="7485063" y="4951413"/>
            <a:ext cx="1295400" cy="1019175"/>
          </a:xfrm>
          <a:prstGeom prst="rect">
            <a:avLst/>
          </a:prstGeom>
          <a:solidFill>
            <a:srgbClr val="FFFF00"/>
          </a:solidFill>
          <a:ln w="12700">
            <a:solidFill>
              <a:schemeClr val="tx1"/>
            </a:solidFill>
            <a:miter lim="800000"/>
            <a:headEnd/>
            <a:tailEnd/>
          </a:ln>
          <a:effectLst/>
        </p:spPr>
        <p:txBody>
          <a:bodyPr>
            <a:spAutoFit/>
          </a:bodyPr>
          <a:lstStyle/>
          <a:p>
            <a:pPr algn="ctr" defTabSz="762000" eaLnBrk="0" hangingPunct="0">
              <a:spcBef>
                <a:spcPct val="50000"/>
              </a:spcBef>
            </a:pPr>
            <a:r>
              <a:rPr lang="en-US" sz="2000"/>
              <a:t>Oil change frequency</a:t>
            </a:r>
          </a:p>
        </p:txBody>
      </p:sp>
      <p:sp>
        <p:nvSpPr>
          <p:cNvPr id="166922" name="AutoShape 10"/>
          <p:cNvSpPr>
            <a:spLocks noChangeArrowheads="1"/>
          </p:cNvSpPr>
          <p:nvPr/>
        </p:nvSpPr>
        <p:spPr bwMode="auto">
          <a:xfrm>
            <a:off x="990600" y="2438400"/>
            <a:ext cx="304800" cy="3276600"/>
          </a:xfrm>
          <a:prstGeom prst="upArrow">
            <a:avLst>
              <a:gd name="adj1" fmla="val 50000"/>
              <a:gd name="adj2" fmla="val 268750"/>
            </a:avLst>
          </a:prstGeom>
          <a:gradFill rotWithShape="0">
            <a:gsLst>
              <a:gs pos="0">
                <a:srgbClr val="FF0000"/>
              </a:gs>
              <a:gs pos="100000">
                <a:srgbClr val="FF0000">
                  <a:gamma/>
                  <a:tint val="30196"/>
                  <a:invGamma/>
                </a:srgbClr>
              </a:gs>
            </a:gsLst>
            <a:lin ang="5400000" scaled="1"/>
          </a:gradFill>
          <a:ln w="12700">
            <a:solidFill>
              <a:schemeClr val="tx1"/>
            </a:solidFill>
            <a:miter lim="800000"/>
            <a:headEnd/>
            <a:tailEnd/>
          </a:ln>
          <a:effectLst/>
        </p:spPr>
        <p:txBody>
          <a:bodyPr anchor="ctr">
            <a:spAutoFit/>
          </a:bodyPr>
          <a:lstStyle/>
          <a:p>
            <a:endParaRPr lang="en-US"/>
          </a:p>
        </p:txBody>
      </p:sp>
      <p:sp>
        <p:nvSpPr>
          <p:cNvPr id="166923" name="AutoShape 11"/>
          <p:cNvSpPr>
            <a:spLocks noChangeArrowheads="1"/>
          </p:cNvSpPr>
          <p:nvPr/>
        </p:nvSpPr>
        <p:spPr bwMode="auto">
          <a:xfrm rot="-10800000">
            <a:off x="2435225" y="1495425"/>
            <a:ext cx="304800" cy="3276600"/>
          </a:xfrm>
          <a:prstGeom prst="upArrow">
            <a:avLst>
              <a:gd name="adj1" fmla="val 50000"/>
              <a:gd name="adj2" fmla="val 268750"/>
            </a:avLst>
          </a:prstGeom>
          <a:gradFill rotWithShape="0">
            <a:gsLst>
              <a:gs pos="0">
                <a:schemeClr val="accent2">
                  <a:gamma/>
                  <a:tint val="36471"/>
                  <a:invGamma/>
                </a:schemeClr>
              </a:gs>
              <a:gs pos="100000">
                <a:schemeClr val="accent2"/>
              </a:gs>
            </a:gsLst>
            <a:lin ang="5400000" scaled="1"/>
          </a:gradFill>
          <a:ln w="12700">
            <a:solidFill>
              <a:schemeClr val="tx1"/>
            </a:solidFill>
            <a:miter lim="800000"/>
            <a:headEnd/>
            <a:tailEnd/>
          </a:ln>
          <a:effectLst/>
        </p:spPr>
        <p:txBody>
          <a:bodyPr anchor="ctr">
            <a:spAutoFit/>
          </a:bodyPr>
          <a:lstStyle/>
          <a:p>
            <a:endParaRPr lang="en-US"/>
          </a:p>
        </p:txBody>
      </p:sp>
      <p:sp>
        <p:nvSpPr>
          <p:cNvPr id="166924" name="AutoShape 12"/>
          <p:cNvSpPr>
            <a:spLocks noChangeArrowheads="1"/>
          </p:cNvSpPr>
          <p:nvPr/>
        </p:nvSpPr>
        <p:spPr bwMode="auto">
          <a:xfrm rot="-10800000">
            <a:off x="5502275" y="1524000"/>
            <a:ext cx="304800" cy="3276600"/>
          </a:xfrm>
          <a:prstGeom prst="upArrow">
            <a:avLst>
              <a:gd name="adj1" fmla="val 50000"/>
              <a:gd name="adj2" fmla="val 268750"/>
            </a:avLst>
          </a:prstGeom>
          <a:gradFill rotWithShape="0">
            <a:gsLst>
              <a:gs pos="0">
                <a:schemeClr val="accent2">
                  <a:gamma/>
                  <a:tint val="36471"/>
                  <a:invGamma/>
                </a:schemeClr>
              </a:gs>
              <a:gs pos="100000">
                <a:schemeClr val="accent2"/>
              </a:gs>
            </a:gsLst>
            <a:lin ang="5400000" scaled="1"/>
          </a:gradFill>
          <a:ln w="12700">
            <a:solidFill>
              <a:schemeClr val="tx1"/>
            </a:solidFill>
            <a:miter lim="800000"/>
            <a:headEnd/>
            <a:tailEnd/>
          </a:ln>
          <a:effectLst/>
        </p:spPr>
        <p:txBody>
          <a:bodyPr anchor="ctr">
            <a:spAutoFit/>
          </a:bodyPr>
          <a:lstStyle/>
          <a:p>
            <a:endParaRPr lang="en-US"/>
          </a:p>
        </p:txBody>
      </p:sp>
      <p:sp>
        <p:nvSpPr>
          <p:cNvPr id="166925" name="AutoShape 13"/>
          <p:cNvSpPr>
            <a:spLocks noChangeArrowheads="1"/>
          </p:cNvSpPr>
          <p:nvPr/>
        </p:nvSpPr>
        <p:spPr bwMode="auto">
          <a:xfrm rot="-10800000">
            <a:off x="8066088" y="1524000"/>
            <a:ext cx="304800" cy="3276600"/>
          </a:xfrm>
          <a:prstGeom prst="upArrow">
            <a:avLst>
              <a:gd name="adj1" fmla="val 50000"/>
              <a:gd name="adj2" fmla="val 268750"/>
            </a:avLst>
          </a:prstGeom>
          <a:gradFill rotWithShape="0">
            <a:gsLst>
              <a:gs pos="0">
                <a:schemeClr val="accent2">
                  <a:gamma/>
                  <a:tint val="36471"/>
                  <a:invGamma/>
                </a:schemeClr>
              </a:gs>
              <a:gs pos="100000">
                <a:schemeClr val="accent2"/>
              </a:gs>
            </a:gsLst>
            <a:lin ang="5400000" scaled="1"/>
          </a:gradFill>
          <a:ln w="12700">
            <a:solidFill>
              <a:schemeClr val="tx1"/>
            </a:solidFill>
            <a:miter lim="800000"/>
            <a:headEnd/>
            <a:tailEnd/>
          </a:ln>
          <a:effectLst/>
        </p:spPr>
        <p:txBody>
          <a:bodyPr anchor="ctr">
            <a:spAutoFit/>
          </a:bodyPr>
          <a:lstStyle/>
          <a:p>
            <a:endParaRPr lang="en-US"/>
          </a:p>
        </p:txBody>
      </p:sp>
      <p:sp>
        <p:nvSpPr>
          <p:cNvPr id="166926" name="AutoShape 14"/>
          <p:cNvSpPr>
            <a:spLocks noChangeArrowheads="1"/>
          </p:cNvSpPr>
          <p:nvPr/>
        </p:nvSpPr>
        <p:spPr bwMode="auto">
          <a:xfrm>
            <a:off x="3959225" y="2387600"/>
            <a:ext cx="304800" cy="3276600"/>
          </a:xfrm>
          <a:prstGeom prst="upArrow">
            <a:avLst>
              <a:gd name="adj1" fmla="val 50000"/>
              <a:gd name="adj2" fmla="val 268750"/>
            </a:avLst>
          </a:prstGeom>
          <a:gradFill rotWithShape="0">
            <a:gsLst>
              <a:gs pos="0">
                <a:srgbClr val="FF0000"/>
              </a:gs>
              <a:gs pos="100000">
                <a:srgbClr val="FF0000">
                  <a:gamma/>
                  <a:tint val="30196"/>
                  <a:invGamma/>
                </a:srgbClr>
              </a:gs>
            </a:gsLst>
            <a:lin ang="5400000" scaled="1"/>
          </a:gradFill>
          <a:ln w="12700">
            <a:solidFill>
              <a:schemeClr val="tx1"/>
            </a:solidFill>
            <a:miter lim="800000"/>
            <a:headEnd/>
            <a:tailEnd/>
          </a:ln>
          <a:effectLst/>
        </p:spPr>
        <p:txBody>
          <a:bodyPr anchor="ctr">
            <a:spAutoFit/>
          </a:bodyPr>
          <a:lstStyle/>
          <a:p>
            <a:endParaRPr lang="en-US"/>
          </a:p>
        </p:txBody>
      </p:sp>
      <p:sp>
        <p:nvSpPr>
          <p:cNvPr id="166927" name="AutoShape 15"/>
          <p:cNvSpPr>
            <a:spLocks noChangeArrowheads="1"/>
          </p:cNvSpPr>
          <p:nvPr/>
        </p:nvSpPr>
        <p:spPr bwMode="auto">
          <a:xfrm>
            <a:off x="6934200" y="2514600"/>
            <a:ext cx="304800" cy="3276600"/>
          </a:xfrm>
          <a:prstGeom prst="upArrow">
            <a:avLst>
              <a:gd name="adj1" fmla="val 50000"/>
              <a:gd name="adj2" fmla="val 268750"/>
            </a:avLst>
          </a:prstGeom>
          <a:gradFill rotWithShape="0">
            <a:gsLst>
              <a:gs pos="0">
                <a:srgbClr val="FF0000"/>
              </a:gs>
              <a:gs pos="100000">
                <a:srgbClr val="FF0000">
                  <a:gamma/>
                  <a:tint val="30196"/>
                  <a:invGamma/>
                </a:srgbClr>
              </a:gs>
            </a:gsLst>
            <a:lin ang="5400000" scaled="1"/>
          </a:gradFill>
          <a:ln w="12700">
            <a:solidFill>
              <a:schemeClr val="tx1"/>
            </a:solidFill>
            <a:miter lim="800000"/>
            <a:headEnd/>
            <a:tailEnd/>
          </a:ln>
          <a:effectLst/>
        </p:spPr>
        <p:txBody>
          <a:bodyPr anchor="ctr">
            <a:spAutoFit/>
          </a:bodyPr>
          <a:lstStyle/>
          <a:p>
            <a:endParaRPr lang="en-US"/>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C:\DOCUME~1\RICHAR~1.DIX\LOCALS~1\Temp\npo000004.tmp"/>
          <p:cNvPicPr>
            <a:picLocks noChangeAspect="1" noChangeArrowheads="1"/>
          </p:cNvPicPr>
          <p:nvPr/>
        </p:nvPicPr>
        <p:blipFill>
          <a:blip r:embed="rId2" cstate="print"/>
          <a:srcRect/>
          <a:stretch>
            <a:fillRect/>
          </a:stretch>
        </p:blipFill>
        <p:spPr bwMode="auto">
          <a:xfrm>
            <a:off x="1295400" y="1066800"/>
            <a:ext cx="6553200" cy="4594225"/>
          </a:xfrm>
          <a:prstGeom prst="rect">
            <a:avLst/>
          </a:prstGeom>
          <a:noFill/>
          <a:ln w="9525">
            <a:noFill/>
            <a:miter lim="800000"/>
            <a:headEnd/>
            <a:tailEnd/>
          </a:ln>
          <a:effectLst/>
        </p:spPr>
      </p:pic>
      <p:sp>
        <p:nvSpPr>
          <p:cNvPr id="168964" name="Text Box 4"/>
          <p:cNvSpPr txBox="1">
            <a:spLocks noChangeArrowheads="1"/>
          </p:cNvSpPr>
          <p:nvPr/>
        </p:nvSpPr>
        <p:spPr bwMode="auto">
          <a:xfrm>
            <a:off x="754063" y="5635625"/>
            <a:ext cx="2362200" cy="274638"/>
          </a:xfrm>
          <a:prstGeom prst="rect">
            <a:avLst/>
          </a:prstGeom>
          <a:noFill/>
          <a:ln w="9525">
            <a:noFill/>
            <a:miter lim="800000"/>
            <a:headEnd/>
            <a:tailEnd/>
          </a:ln>
          <a:effectLst/>
        </p:spPr>
        <p:txBody>
          <a:bodyPr>
            <a:spAutoFit/>
          </a:bodyPr>
          <a:lstStyle/>
          <a:p>
            <a:pPr eaLnBrk="0" hangingPunct="0"/>
            <a:r>
              <a:rPr lang="de-DE" sz="1200">
                <a:latin typeface="Times New Roman" pitchFamily="18" charset="0"/>
              </a:rPr>
              <a:t>Source: Flender</a:t>
            </a:r>
          </a:p>
        </p:txBody>
      </p:sp>
      <p:sp>
        <p:nvSpPr>
          <p:cNvPr id="168965" name="Text Box 5"/>
          <p:cNvSpPr txBox="1">
            <a:spLocks noChangeArrowheads="1"/>
          </p:cNvSpPr>
          <p:nvPr/>
        </p:nvSpPr>
        <p:spPr bwMode="auto">
          <a:xfrm>
            <a:off x="2962275" y="5600700"/>
            <a:ext cx="4810125" cy="581025"/>
          </a:xfrm>
          <a:prstGeom prst="rect">
            <a:avLst/>
          </a:prstGeom>
          <a:noFill/>
          <a:ln w="9525">
            <a:noFill/>
            <a:miter lim="800000"/>
            <a:headEnd/>
            <a:tailEnd/>
          </a:ln>
          <a:effectLst/>
        </p:spPr>
        <p:txBody>
          <a:bodyPr>
            <a:spAutoFit/>
          </a:bodyPr>
          <a:lstStyle/>
          <a:p>
            <a:pPr eaLnBrk="0" hangingPunct="0"/>
            <a:r>
              <a:rPr lang="de-DE" sz="1600" b="1">
                <a:latin typeface="Times New Roman" pitchFamily="18" charset="0"/>
              </a:rPr>
              <a:t>NB – the gear units above all have the same output torque</a:t>
            </a:r>
          </a:p>
        </p:txBody>
      </p:sp>
      <p:sp>
        <p:nvSpPr>
          <p:cNvPr id="6" name="Title 5"/>
          <p:cNvSpPr>
            <a:spLocks noGrp="1"/>
          </p:cNvSpPr>
          <p:nvPr>
            <p:ph type="title"/>
          </p:nvPr>
        </p:nvSpPr>
        <p:spPr>
          <a:xfrm>
            <a:off x="17463" y="255588"/>
            <a:ext cx="8634412" cy="430212"/>
          </a:xfrm>
        </p:spPr>
        <p:txBody>
          <a:bodyPr/>
          <a:lstStyle/>
          <a:p>
            <a:r>
              <a:rPr lang="de-DE" sz="2000" dirty="0" smtClean="0">
                <a:solidFill>
                  <a:schemeClr val="tx1"/>
                </a:solidFill>
              </a:rPr>
              <a:t>Evolution of gear units over 50 years from 1954 to 2004</a:t>
            </a:r>
            <a:br>
              <a:rPr lang="de-DE" sz="2000" dirty="0" smtClean="0">
                <a:solidFill>
                  <a:schemeClr val="tx1"/>
                </a:solidFill>
              </a:rPr>
            </a:br>
            <a:endParaRPr lang="en-US" sz="20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0" y="228600"/>
            <a:ext cx="9144000" cy="362304"/>
          </a:xfrm>
        </p:spPr>
        <p:txBody>
          <a:bodyPr/>
          <a:lstStyle/>
          <a:p>
            <a:r>
              <a:rPr lang="en-GB" sz="2000" dirty="0">
                <a:solidFill>
                  <a:schemeClr val="tx1"/>
                </a:solidFill>
              </a:rPr>
              <a:t>Summary of Benefits – </a:t>
            </a:r>
            <a:r>
              <a:rPr lang="en-GB" sz="2000" dirty="0" err="1">
                <a:solidFill>
                  <a:schemeClr val="tx1"/>
                </a:solidFill>
              </a:rPr>
              <a:t>Omala</a:t>
            </a:r>
            <a:r>
              <a:rPr lang="en-GB" sz="2000" dirty="0">
                <a:solidFill>
                  <a:schemeClr val="tx1"/>
                </a:solidFill>
              </a:rPr>
              <a:t> </a:t>
            </a:r>
            <a:r>
              <a:rPr lang="en-GB" sz="2000" dirty="0" smtClean="0">
                <a:solidFill>
                  <a:schemeClr val="tx1"/>
                </a:solidFill>
              </a:rPr>
              <a:t> </a:t>
            </a:r>
            <a:endParaRPr lang="en-US" sz="2000" dirty="0">
              <a:solidFill>
                <a:schemeClr val="tx1"/>
              </a:solidFill>
            </a:endParaRPr>
          </a:p>
        </p:txBody>
      </p:sp>
      <p:graphicFrame>
        <p:nvGraphicFramePr>
          <p:cNvPr id="172035" name="Group 3"/>
          <p:cNvGraphicFramePr>
            <a:graphicFrameLocks noGrp="1"/>
          </p:cNvGraphicFramePr>
          <p:nvPr/>
        </p:nvGraphicFramePr>
        <p:xfrm>
          <a:off x="381000" y="838200"/>
          <a:ext cx="8277225" cy="5148666"/>
        </p:xfrm>
        <a:graphic>
          <a:graphicData uri="http://schemas.openxmlformats.org/drawingml/2006/table">
            <a:tbl>
              <a:tblPr/>
              <a:tblGrid>
                <a:gridCol w="1680386"/>
                <a:gridCol w="3030306"/>
                <a:gridCol w="3566533"/>
              </a:tblGrid>
              <a:tr h="607411">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pPr>
                      <a:r>
                        <a:rPr kumimoji="0" lang="en-GB" sz="1800" b="1" i="0" u="none" strike="noStrike" cap="none" normalizeH="0" baseline="0" dirty="0" smtClean="0">
                          <a:ln>
                            <a:noFill/>
                          </a:ln>
                          <a:solidFill>
                            <a:schemeClr val="bg1"/>
                          </a:solidFill>
                          <a:effectLst/>
                          <a:latin typeface="Futura Medium" pitchFamily="2" charset="0"/>
                          <a:cs typeface="Times New Roman" pitchFamily="18" charset="0"/>
                        </a:rPr>
                        <a:t>Our Edges</a:t>
                      </a:r>
                      <a:endParaRPr kumimoji="0" lang="en-US" sz="1800" b="1" i="0" u="none" strike="noStrike" cap="none" normalizeH="0" baseline="0" dirty="0" smtClean="0">
                        <a:ln>
                          <a:noFill/>
                        </a:ln>
                        <a:solidFill>
                          <a:schemeClr val="bg1"/>
                        </a:solidFill>
                        <a:effectLst/>
                        <a:latin typeface="Futura Medium" pitchFamily="2"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pPr>
                      <a:r>
                        <a:rPr kumimoji="0" lang="en-GB" sz="1800" b="1" i="0" u="none" strike="noStrike" cap="none" normalizeH="0" baseline="0" smtClean="0">
                          <a:ln>
                            <a:noFill/>
                          </a:ln>
                          <a:solidFill>
                            <a:schemeClr val="bg1"/>
                          </a:solidFill>
                          <a:effectLst/>
                          <a:latin typeface="Futura Medium" pitchFamily="2" charset="0"/>
                          <a:cs typeface="Times New Roman" pitchFamily="18" charset="0"/>
                        </a:rPr>
                        <a:t>Substantiated by </a:t>
                      </a:r>
                      <a:endParaRPr kumimoji="0" lang="en-US" sz="1800" b="1" i="0" u="none" strike="noStrike" cap="none" normalizeH="0" baseline="0" smtClean="0">
                        <a:ln>
                          <a:noFill/>
                        </a:ln>
                        <a:solidFill>
                          <a:schemeClr val="bg1"/>
                        </a:solidFill>
                        <a:effectLst/>
                        <a:latin typeface="Futura Medium" pitchFamily="2"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30000"/>
                        </a:spcBef>
                        <a:spcAft>
                          <a:spcPct val="30000"/>
                        </a:spcAft>
                        <a:buClrTx/>
                        <a:buSzTx/>
                        <a:buFontTx/>
                        <a:buNone/>
                        <a:tabLst/>
                      </a:pPr>
                      <a:r>
                        <a:rPr kumimoji="0" lang="en-GB" sz="1800" b="1" i="0" u="none" strike="noStrike" cap="none" normalizeH="0" baseline="0" smtClean="0">
                          <a:ln>
                            <a:noFill/>
                          </a:ln>
                          <a:solidFill>
                            <a:schemeClr val="bg1"/>
                          </a:solidFill>
                          <a:effectLst/>
                          <a:latin typeface="Futura Medium" pitchFamily="2" charset="0"/>
                          <a:cs typeface="Times New Roman" pitchFamily="18" charset="0"/>
                        </a:rPr>
                        <a:t>Benefit to Customer</a:t>
                      </a:r>
                      <a:endParaRPr kumimoji="0" lang="en-US" sz="1800" b="1" i="0" u="none" strike="noStrike" cap="none" normalizeH="0" baseline="0" smtClean="0">
                        <a:ln>
                          <a:noFill/>
                        </a:ln>
                        <a:solidFill>
                          <a:schemeClr val="bg1"/>
                        </a:solidFill>
                        <a:effectLst/>
                        <a:latin typeface="Futura Medium" pitchFamily="2"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609761">
                <a:tc>
                  <a:txBody>
                    <a:bodyPr/>
                    <a:lstStyle/>
                    <a:p>
                      <a:pPr marL="0" marR="0" lvl="0" indent="0" algn="l" defTabSz="914400" rtl="0" eaLnBrk="1" fontAlgn="base" latinLnBrk="0" hangingPunct="1">
                        <a:lnSpc>
                          <a:spcPct val="100000"/>
                        </a:lnSpc>
                        <a:spcBef>
                          <a:spcPct val="30000"/>
                        </a:spcBef>
                        <a:spcAft>
                          <a:spcPct val="30000"/>
                        </a:spcAft>
                        <a:buClrTx/>
                        <a:buSzTx/>
                        <a:buFontTx/>
                        <a:buNone/>
                        <a:tabLst/>
                      </a:pPr>
                      <a:r>
                        <a:rPr kumimoji="0" lang="en-GB" sz="1200" b="1" i="0" u="none" strike="noStrike" cap="none" normalizeH="0" baseline="0" dirty="0" smtClean="0">
                          <a:ln>
                            <a:noFill/>
                          </a:ln>
                          <a:solidFill>
                            <a:srgbClr val="003882"/>
                          </a:solidFill>
                          <a:effectLst/>
                          <a:latin typeface="Futura Medium" pitchFamily="2" charset="0"/>
                          <a:cs typeface="Times New Roman" pitchFamily="18" charset="0"/>
                        </a:rPr>
                        <a:t>T</a:t>
                      </a:r>
                      <a:r>
                        <a:rPr kumimoji="0" lang="en-GB" sz="1200" b="0" i="0" u="none" strike="noStrike" cap="none" normalizeH="0" baseline="0" dirty="0" smtClean="0">
                          <a:ln>
                            <a:noFill/>
                          </a:ln>
                          <a:solidFill>
                            <a:srgbClr val="003882"/>
                          </a:solidFill>
                          <a:effectLst/>
                          <a:latin typeface="Futura Medium" pitchFamily="2" charset="0"/>
                          <a:cs typeface="Times New Roman" pitchFamily="18" charset="0"/>
                        </a:rPr>
                        <a:t>rusted &amp; Proven Performance</a:t>
                      </a:r>
                      <a:endParaRPr kumimoji="0" lang="en-US" sz="1200" b="0" i="0" u="none" strike="noStrike" cap="none" normalizeH="0" baseline="0" dirty="0" smtClean="0">
                        <a:ln>
                          <a:noFill/>
                        </a:ln>
                        <a:solidFill>
                          <a:srgbClr val="003882"/>
                        </a:solidFill>
                        <a:effectLst/>
                        <a:latin typeface="Futura Medium" pitchFamily="2"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30000"/>
                        </a:spcAft>
                        <a:buClrTx/>
                        <a:buSzTx/>
                        <a:buFontTx/>
                        <a:buNone/>
                        <a:tabLst/>
                      </a:pPr>
                      <a:r>
                        <a:rPr kumimoji="0" lang="en-GB" sz="1200" b="0" i="0" u="none" strike="noStrike" cap="none" normalizeH="0" baseline="0" smtClean="0">
                          <a:ln>
                            <a:noFill/>
                          </a:ln>
                          <a:solidFill>
                            <a:srgbClr val="003882"/>
                          </a:solidFill>
                          <a:effectLst/>
                          <a:latin typeface="Futura Medium" pitchFamily="2" charset="0"/>
                          <a:cs typeface="Times New Roman" pitchFamily="18" charset="0"/>
                        </a:rPr>
                        <a:t>Omala is approved, recommended or listed by &gt;120 OEMs</a:t>
                      </a:r>
                      <a:endParaRPr kumimoji="0" lang="en-US" sz="1200" b="0" i="0" u="none" strike="noStrike" cap="none" normalizeH="0" baseline="0" smtClean="0">
                        <a:ln>
                          <a:noFill/>
                        </a:ln>
                        <a:solidFill>
                          <a:srgbClr val="003882"/>
                        </a:solidFill>
                        <a:effectLst/>
                        <a:latin typeface="Futura Medium" pitchFamily="2"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30000"/>
                        </a:spcAft>
                        <a:buClrTx/>
                        <a:buSzTx/>
                        <a:buFontTx/>
                        <a:buNone/>
                        <a:tabLst/>
                      </a:pPr>
                      <a:r>
                        <a:rPr kumimoji="0" lang="en-GB" sz="1200" b="0" i="0" u="none" strike="noStrike" cap="none" normalizeH="0" baseline="0" smtClean="0">
                          <a:ln>
                            <a:noFill/>
                          </a:ln>
                          <a:solidFill>
                            <a:srgbClr val="003882"/>
                          </a:solidFill>
                          <a:effectLst/>
                          <a:latin typeface="Futura Medium" pitchFamily="2" charset="0"/>
                          <a:cs typeface="Times New Roman" pitchFamily="18" charset="0"/>
                        </a:rPr>
                        <a:t>Peace of mind</a:t>
                      </a:r>
                      <a:br>
                        <a:rPr kumimoji="0" lang="en-GB" sz="1200" b="0" i="0" u="none" strike="noStrike" cap="none" normalizeH="0" baseline="0" smtClean="0">
                          <a:ln>
                            <a:noFill/>
                          </a:ln>
                          <a:solidFill>
                            <a:srgbClr val="003882"/>
                          </a:solidFill>
                          <a:effectLst/>
                          <a:latin typeface="Futura Medium" pitchFamily="2" charset="0"/>
                          <a:cs typeface="Times New Roman" pitchFamily="18" charset="0"/>
                        </a:rPr>
                      </a:br>
                      <a:r>
                        <a:rPr kumimoji="0" lang="en-GB" sz="1200" b="0" i="0" u="none" strike="noStrike" cap="none" normalizeH="0" baseline="0" smtClean="0">
                          <a:ln>
                            <a:noFill/>
                          </a:ln>
                          <a:solidFill>
                            <a:srgbClr val="003882"/>
                          </a:solidFill>
                          <a:effectLst/>
                          <a:latin typeface="Futura Medium" pitchFamily="2" charset="0"/>
                          <a:cs typeface="Times New Roman" pitchFamily="18" charset="0"/>
                        </a:rPr>
                        <a:t>No warranty issues </a:t>
                      </a:r>
                      <a:endParaRPr kumimoji="0" lang="en-US" sz="1200" b="0" i="0" u="none" strike="noStrike" cap="none" normalizeH="0" baseline="0" smtClean="0">
                        <a:ln>
                          <a:noFill/>
                        </a:ln>
                        <a:solidFill>
                          <a:srgbClr val="003882"/>
                        </a:solidFill>
                        <a:effectLst/>
                        <a:latin typeface="Futura Medium" pitchFamily="2"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09761">
                <a:tc>
                  <a:txBody>
                    <a:bodyPr/>
                    <a:lstStyle/>
                    <a:p>
                      <a:pPr marL="0" marR="0" lvl="0" indent="0" algn="l" defTabSz="914400" rtl="0" eaLnBrk="1" fontAlgn="base" latinLnBrk="0" hangingPunct="1">
                        <a:lnSpc>
                          <a:spcPct val="100000"/>
                        </a:lnSpc>
                        <a:spcBef>
                          <a:spcPct val="30000"/>
                        </a:spcBef>
                        <a:spcAft>
                          <a:spcPct val="30000"/>
                        </a:spcAft>
                        <a:buClrTx/>
                        <a:buSzTx/>
                        <a:buFontTx/>
                        <a:buNone/>
                        <a:tabLst/>
                      </a:pPr>
                      <a:r>
                        <a:rPr kumimoji="0" lang="en-GB" sz="1200" b="1" i="0" u="none" strike="noStrike" cap="none" normalizeH="0" baseline="0" smtClean="0">
                          <a:ln>
                            <a:noFill/>
                          </a:ln>
                          <a:solidFill>
                            <a:srgbClr val="003882"/>
                          </a:solidFill>
                          <a:effectLst/>
                          <a:latin typeface="Futura Medium" pitchFamily="2" charset="0"/>
                          <a:cs typeface="Times New Roman" pitchFamily="18" charset="0"/>
                        </a:rPr>
                        <a:t>O</a:t>
                      </a:r>
                      <a:r>
                        <a:rPr kumimoji="0" lang="en-GB" sz="1200" b="0" i="0" u="none" strike="noStrike" cap="none" normalizeH="0" baseline="0" smtClean="0">
                          <a:ln>
                            <a:noFill/>
                          </a:ln>
                          <a:solidFill>
                            <a:srgbClr val="003882"/>
                          </a:solidFill>
                          <a:effectLst/>
                          <a:latin typeface="Futura Medium" pitchFamily="2" charset="0"/>
                          <a:cs typeface="Times New Roman" pitchFamily="18" charset="0"/>
                        </a:rPr>
                        <a:t>il Life Extension</a:t>
                      </a:r>
                      <a:endParaRPr kumimoji="0" lang="en-US" sz="1200" b="0" i="0" u="none" strike="noStrike" cap="none" normalizeH="0" baseline="0" smtClean="0">
                        <a:ln>
                          <a:noFill/>
                        </a:ln>
                        <a:solidFill>
                          <a:srgbClr val="003882"/>
                        </a:solidFill>
                        <a:effectLst/>
                        <a:latin typeface="Futura Medium" pitchFamily="2"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30000"/>
                        </a:spcAft>
                        <a:buClrTx/>
                        <a:buSzTx/>
                        <a:buFontTx/>
                        <a:buNone/>
                        <a:tabLst/>
                      </a:pPr>
                      <a:r>
                        <a:rPr kumimoji="0" lang="en-GB" sz="1200" b="0" i="0" u="none" strike="noStrike" cap="none" normalizeH="0" baseline="0" smtClean="0">
                          <a:ln>
                            <a:noFill/>
                          </a:ln>
                          <a:solidFill>
                            <a:srgbClr val="003882"/>
                          </a:solidFill>
                          <a:effectLst/>
                          <a:latin typeface="Futura Medium" pitchFamily="2" charset="0"/>
                          <a:cs typeface="Times New Roman" pitchFamily="18" charset="0"/>
                        </a:rPr>
                        <a:t>Excellent oxidation stability by D2893</a:t>
                      </a:r>
                      <a:endParaRPr kumimoji="0" lang="en-US" sz="1200" b="0" i="0" u="none" strike="noStrike" cap="none" normalizeH="0" baseline="0" smtClean="0">
                        <a:ln>
                          <a:noFill/>
                        </a:ln>
                        <a:solidFill>
                          <a:srgbClr val="003882"/>
                        </a:solidFill>
                        <a:effectLst/>
                        <a:latin typeface="Futura Medium" pitchFamily="2"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30000"/>
                        </a:spcAft>
                        <a:buClrTx/>
                        <a:buSzTx/>
                        <a:buFontTx/>
                        <a:buNone/>
                        <a:tabLst/>
                      </a:pPr>
                      <a:r>
                        <a:rPr kumimoji="0" lang="en-GB" sz="1200" b="0" i="0" u="none" strike="noStrike" cap="none" normalizeH="0" baseline="0" smtClean="0">
                          <a:ln>
                            <a:noFill/>
                          </a:ln>
                          <a:solidFill>
                            <a:srgbClr val="003882"/>
                          </a:solidFill>
                          <a:effectLst/>
                          <a:latin typeface="Futura Medium" pitchFamily="2" charset="0"/>
                          <a:cs typeface="Times New Roman" pitchFamily="18" charset="0"/>
                        </a:rPr>
                        <a:t>Longer oil life</a:t>
                      </a:r>
                      <a:br>
                        <a:rPr kumimoji="0" lang="en-GB" sz="1200" b="0" i="0" u="none" strike="noStrike" cap="none" normalizeH="0" baseline="0" smtClean="0">
                          <a:ln>
                            <a:noFill/>
                          </a:ln>
                          <a:solidFill>
                            <a:srgbClr val="003882"/>
                          </a:solidFill>
                          <a:effectLst/>
                          <a:latin typeface="Futura Medium" pitchFamily="2" charset="0"/>
                          <a:cs typeface="Times New Roman" pitchFamily="18" charset="0"/>
                        </a:rPr>
                      </a:br>
                      <a:r>
                        <a:rPr kumimoji="0" lang="en-GB" sz="1200" b="0" i="0" u="none" strike="noStrike" cap="none" normalizeH="0" baseline="0" smtClean="0">
                          <a:ln>
                            <a:noFill/>
                          </a:ln>
                          <a:solidFill>
                            <a:srgbClr val="003882"/>
                          </a:solidFill>
                          <a:effectLst/>
                          <a:latin typeface="Futura Medium" pitchFamily="2" charset="0"/>
                          <a:cs typeface="Times New Roman" pitchFamily="18" charset="0"/>
                        </a:rPr>
                        <a:t>Less maintenance and more plant up-time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14367">
                <a:tc>
                  <a:txBody>
                    <a:bodyPr/>
                    <a:lstStyle/>
                    <a:p>
                      <a:pPr marL="0" marR="0" lvl="0" indent="0" algn="l" defTabSz="914400" rtl="0" eaLnBrk="1" fontAlgn="base" latinLnBrk="0" hangingPunct="1">
                        <a:lnSpc>
                          <a:spcPct val="100000"/>
                        </a:lnSpc>
                        <a:spcBef>
                          <a:spcPct val="30000"/>
                        </a:spcBef>
                        <a:spcAft>
                          <a:spcPct val="30000"/>
                        </a:spcAft>
                        <a:buClrTx/>
                        <a:buSzTx/>
                        <a:buFontTx/>
                        <a:buNone/>
                        <a:tabLst/>
                      </a:pPr>
                      <a:r>
                        <a:rPr kumimoji="0" lang="en-GB" sz="1200" b="1" i="0" u="none" strike="noStrike" cap="none" normalizeH="0" baseline="0" smtClean="0">
                          <a:ln>
                            <a:noFill/>
                          </a:ln>
                          <a:solidFill>
                            <a:srgbClr val="003882"/>
                          </a:solidFill>
                          <a:effectLst/>
                          <a:latin typeface="Futura Medium" pitchFamily="2" charset="0"/>
                          <a:cs typeface="Times New Roman" pitchFamily="18" charset="0"/>
                        </a:rPr>
                        <a:t>P</a:t>
                      </a:r>
                      <a:r>
                        <a:rPr kumimoji="0" lang="en-GB" sz="1200" b="0" i="0" u="none" strike="noStrike" cap="none" normalizeH="0" baseline="0" smtClean="0">
                          <a:ln>
                            <a:noFill/>
                          </a:ln>
                          <a:solidFill>
                            <a:srgbClr val="003882"/>
                          </a:solidFill>
                          <a:effectLst/>
                          <a:latin typeface="Futura Medium" pitchFamily="2" charset="0"/>
                          <a:cs typeface="Times New Roman" pitchFamily="18" charset="0"/>
                        </a:rPr>
                        <a:t>rotection of Gear Boxes </a:t>
                      </a:r>
                      <a:endParaRPr kumimoji="0" lang="en-US" sz="1200" b="0" i="0" u="none" strike="noStrike" cap="none" normalizeH="0" baseline="0" smtClean="0">
                        <a:ln>
                          <a:noFill/>
                        </a:ln>
                        <a:solidFill>
                          <a:srgbClr val="003882"/>
                        </a:solidFill>
                        <a:effectLst/>
                        <a:latin typeface="Futura Medium" pitchFamily="2"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30000"/>
                        </a:spcAft>
                        <a:buClrTx/>
                        <a:buSzTx/>
                        <a:buFontTx/>
                        <a:buNone/>
                        <a:tabLst/>
                      </a:pPr>
                      <a:r>
                        <a:rPr kumimoji="0" lang="en-GB" sz="1200" b="0" i="0" u="none" strike="noStrike" cap="none" normalizeH="0" baseline="0" smtClean="0">
                          <a:ln>
                            <a:noFill/>
                          </a:ln>
                          <a:solidFill>
                            <a:srgbClr val="003882"/>
                          </a:solidFill>
                          <a:effectLst/>
                          <a:latin typeface="Futura Medium" pitchFamily="2" charset="0"/>
                          <a:cs typeface="Times New Roman" pitchFamily="18" charset="0"/>
                        </a:rPr>
                        <a:t>Excellent wear protection by FZG, FZG wear, 4-ball weld</a:t>
                      </a:r>
                    </a:p>
                    <a:p>
                      <a:pPr marL="0" marR="0" lvl="0" indent="0" algn="l" defTabSz="914400" rtl="0" eaLnBrk="1" fontAlgn="base" latinLnBrk="0" hangingPunct="1">
                        <a:lnSpc>
                          <a:spcPct val="100000"/>
                        </a:lnSpc>
                        <a:spcBef>
                          <a:spcPct val="30000"/>
                        </a:spcBef>
                        <a:spcAft>
                          <a:spcPct val="30000"/>
                        </a:spcAft>
                        <a:buClrTx/>
                        <a:buSzTx/>
                        <a:buFontTx/>
                        <a:buNone/>
                        <a:tabLst/>
                      </a:pPr>
                      <a:r>
                        <a:rPr kumimoji="0" lang="en-US" sz="1200" b="0" i="0" u="none" strike="noStrike" cap="none" normalizeH="0" baseline="0" smtClean="0">
                          <a:ln>
                            <a:noFill/>
                          </a:ln>
                          <a:solidFill>
                            <a:srgbClr val="003882"/>
                          </a:solidFill>
                          <a:effectLst/>
                          <a:latin typeface="Futura Medium" pitchFamily="2" charset="0"/>
                          <a:cs typeface="Times New Roman" pitchFamily="18" charset="0"/>
                        </a:rPr>
                        <a:t>Zero foaming</a:t>
                      </a:r>
                    </a:p>
                    <a:p>
                      <a:pPr marL="0" marR="0" lvl="0" indent="0" algn="l" defTabSz="914400" rtl="0" eaLnBrk="1" fontAlgn="base" latinLnBrk="0" hangingPunct="1">
                        <a:lnSpc>
                          <a:spcPct val="100000"/>
                        </a:lnSpc>
                        <a:spcBef>
                          <a:spcPct val="30000"/>
                        </a:spcBef>
                        <a:spcAft>
                          <a:spcPct val="30000"/>
                        </a:spcAft>
                        <a:buClrTx/>
                        <a:buSzTx/>
                        <a:buFontTx/>
                        <a:buNone/>
                        <a:tabLst/>
                      </a:pPr>
                      <a:endParaRPr kumimoji="0" lang="en-GB" sz="1200" b="0" i="0" u="none" strike="noStrike" cap="none" normalizeH="0" baseline="0" smtClean="0">
                        <a:ln>
                          <a:noFill/>
                        </a:ln>
                        <a:solidFill>
                          <a:srgbClr val="003882"/>
                        </a:solidFill>
                        <a:effectLst/>
                        <a:latin typeface="Futura Medium" pitchFamily="2" charset="0"/>
                        <a:cs typeface="Times New Roman" pitchFamily="18" charset="0"/>
                      </a:endParaRPr>
                    </a:p>
                    <a:p>
                      <a:pPr marL="0" marR="0" lvl="0" indent="0" algn="l" defTabSz="914400" rtl="0" eaLnBrk="1" fontAlgn="base" latinLnBrk="0" hangingPunct="1">
                        <a:lnSpc>
                          <a:spcPct val="100000"/>
                        </a:lnSpc>
                        <a:spcBef>
                          <a:spcPct val="30000"/>
                        </a:spcBef>
                        <a:spcAft>
                          <a:spcPct val="30000"/>
                        </a:spcAft>
                        <a:buClrTx/>
                        <a:buSzTx/>
                        <a:buFontTx/>
                        <a:buNone/>
                        <a:tabLst/>
                      </a:pPr>
                      <a:r>
                        <a:rPr kumimoji="0" lang="en-GB" sz="1200" b="0" i="0" u="none" strike="noStrike" cap="none" normalizeH="0" baseline="0" smtClean="0">
                          <a:ln>
                            <a:noFill/>
                          </a:ln>
                          <a:solidFill>
                            <a:srgbClr val="003882"/>
                          </a:solidFill>
                          <a:effectLst/>
                          <a:latin typeface="Futura Medium" pitchFamily="2" charset="0"/>
                          <a:cs typeface="Times New Roman" pitchFamily="18" charset="0"/>
                        </a:rPr>
                        <a:t/>
                      </a:r>
                      <a:br>
                        <a:rPr kumimoji="0" lang="en-GB" sz="1200" b="0" i="0" u="none" strike="noStrike" cap="none" normalizeH="0" baseline="0" smtClean="0">
                          <a:ln>
                            <a:noFill/>
                          </a:ln>
                          <a:solidFill>
                            <a:srgbClr val="003882"/>
                          </a:solidFill>
                          <a:effectLst/>
                          <a:latin typeface="Futura Medium" pitchFamily="2" charset="0"/>
                          <a:cs typeface="Times New Roman" pitchFamily="18" charset="0"/>
                        </a:rPr>
                      </a:br>
                      <a:r>
                        <a:rPr kumimoji="0" lang="en-GB" sz="1200" b="0" i="0" u="none" strike="noStrike" cap="none" normalizeH="0" baseline="0" smtClean="0">
                          <a:ln>
                            <a:noFill/>
                          </a:ln>
                          <a:solidFill>
                            <a:srgbClr val="003882"/>
                          </a:solidFill>
                          <a:effectLst/>
                          <a:latin typeface="Futura Medium" pitchFamily="2" charset="0"/>
                          <a:cs typeface="Times New Roman" pitchFamily="18" charset="0"/>
                        </a:rPr>
                        <a:t>Demulsibility tests with lab &amp; steel mill water</a:t>
                      </a:r>
                      <a:endParaRPr kumimoji="0" lang="en-US" sz="1200" b="0" i="0" u="none" strike="noStrike" cap="none" normalizeH="0" baseline="0" smtClean="0">
                        <a:ln>
                          <a:noFill/>
                        </a:ln>
                        <a:solidFill>
                          <a:srgbClr val="003882"/>
                        </a:solidFill>
                        <a:effectLst/>
                        <a:latin typeface="Futura Medium" pitchFamily="2" charset="0"/>
                        <a:cs typeface="Times New Roman" pitchFamily="18" charset="0"/>
                      </a:endParaRPr>
                    </a:p>
                    <a:p>
                      <a:pPr marL="0" marR="0" lvl="0" indent="0" algn="l" defTabSz="914400" rtl="0" eaLnBrk="1" fontAlgn="base" latinLnBrk="0" hangingPunct="1">
                        <a:lnSpc>
                          <a:spcPct val="100000"/>
                        </a:lnSpc>
                        <a:spcBef>
                          <a:spcPct val="30000"/>
                        </a:spcBef>
                        <a:spcAft>
                          <a:spcPct val="30000"/>
                        </a:spcAft>
                        <a:buClrTx/>
                        <a:buSzTx/>
                        <a:buFontTx/>
                        <a:buNone/>
                        <a:tabLst/>
                      </a:pPr>
                      <a:endParaRPr kumimoji="0" lang="en-US" sz="1200" b="0" i="0" u="none" strike="noStrike" cap="none" normalizeH="0" baseline="0" smtClean="0">
                        <a:ln>
                          <a:noFill/>
                        </a:ln>
                        <a:solidFill>
                          <a:srgbClr val="003882"/>
                        </a:solidFill>
                        <a:effectLst/>
                        <a:latin typeface="Futura Medium" pitchFamily="2"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30000"/>
                        </a:spcAft>
                        <a:buClrTx/>
                        <a:buSzTx/>
                        <a:buFontTx/>
                        <a:buNone/>
                        <a:tabLst/>
                      </a:pPr>
                      <a:r>
                        <a:rPr kumimoji="0" lang="en-GB" sz="1200" b="0" i="0" u="none" strike="noStrike" cap="none" normalizeH="0" baseline="0" smtClean="0">
                          <a:ln>
                            <a:noFill/>
                          </a:ln>
                          <a:solidFill>
                            <a:srgbClr val="003882"/>
                          </a:solidFill>
                          <a:effectLst/>
                          <a:latin typeface="Futura Medium" pitchFamily="2" charset="0"/>
                          <a:cs typeface="Times New Roman" pitchFamily="18" charset="0"/>
                        </a:rPr>
                        <a:t>Longer component and gear box life</a:t>
                      </a:r>
                      <a:br>
                        <a:rPr kumimoji="0" lang="en-GB" sz="1200" b="0" i="0" u="none" strike="noStrike" cap="none" normalizeH="0" baseline="0" smtClean="0">
                          <a:ln>
                            <a:noFill/>
                          </a:ln>
                          <a:solidFill>
                            <a:srgbClr val="003882"/>
                          </a:solidFill>
                          <a:effectLst/>
                          <a:latin typeface="Futura Medium" pitchFamily="2" charset="0"/>
                          <a:cs typeface="Times New Roman" pitchFamily="18" charset="0"/>
                        </a:rPr>
                      </a:br>
                      <a:r>
                        <a:rPr kumimoji="0" lang="en-GB" sz="1200" b="0" i="0" u="none" strike="noStrike" cap="none" normalizeH="0" baseline="0" smtClean="0">
                          <a:ln>
                            <a:noFill/>
                          </a:ln>
                          <a:solidFill>
                            <a:srgbClr val="003882"/>
                          </a:solidFill>
                          <a:effectLst/>
                          <a:latin typeface="Futura Medium" pitchFamily="2" charset="0"/>
                          <a:cs typeface="Times New Roman" pitchFamily="18" charset="0"/>
                        </a:rPr>
                        <a:t>More plant up-time</a:t>
                      </a:r>
                    </a:p>
                    <a:p>
                      <a:pPr marL="0" marR="0" lvl="0" indent="0" algn="l" defTabSz="914400" rtl="0" eaLnBrk="1" fontAlgn="base" latinLnBrk="0" hangingPunct="1">
                        <a:lnSpc>
                          <a:spcPct val="100000"/>
                        </a:lnSpc>
                        <a:spcBef>
                          <a:spcPct val="30000"/>
                        </a:spcBef>
                        <a:spcAft>
                          <a:spcPct val="30000"/>
                        </a:spcAft>
                        <a:buClrTx/>
                        <a:buSzTx/>
                        <a:buFontTx/>
                        <a:buNone/>
                        <a:tabLst/>
                      </a:pPr>
                      <a:r>
                        <a:rPr kumimoji="0" lang="en-GB" sz="1200" b="0" i="0" u="none" strike="noStrike" cap="none" normalizeH="0" baseline="0" smtClean="0">
                          <a:ln>
                            <a:noFill/>
                          </a:ln>
                          <a:solidFill>
                            <a:srgbClr val="003882"/>
                          </a:solidFill>
                          <a:effectLst/>
                          <a:latin typeface="Futura Medium" pitchFamily="2" charset="0"/>
                          <a:cs typeface="Times New Roman" pitchFamily="18" charset="0"/>
                        </a:rPr>
                        <a:t>Better lubrication and protection</a:t>
                      </a:r>
                      <a:br>
                        <a:rPr kumimoji="0" lang="en-GB" sz="1200" b="0" i="0" u="none" strike="noStrike" cap="none" normalizeH="0" baseline="0" smtClean="0">
                          <a:ln>
                            <a:noFill/>
                          </a:ln>
                          <a:solidFill>
                            <a:srgbClr val="003882"/>
                          </a:solidFill>
                          <a:effectLst/>
                          <a:latin typeface="Futura Medium" pitchFamily="2" charset="0"/>
                          <a:cs typeface="Times New Roman" pitchFamily="18" charset="0"/>
                        </a:rPr>
                      </a:br>
                      <a:r>
                        <a:rPr kumimoji="0" lang="en-GB" sz="1200" b="0" i="0" u="none" strike="noStrike" cap="none" normalizeH="0" baseline="0" smtClean="0">
                          <a:ln>
                            <a:noFill/>
                          </a:ln>
                          <a:solidFill>
                            <a:srgbClr val="003882"/>
                          </a:solidFill>
                          <a:effectLst/>
                          <a:latin typeface="Futura Medium" pitchFamily="2" charset="0"/>
                          <a:cs typeface="Times New Roman" pitchFamily="18" charset="0"/>
                        </a:rPr>
                        <a:t>Longer gear box life</a:t>
                      </a:r>
                      <a:br>
                        <a:rPr kumimoji="0" lang="en-GB" sz="1200" b="0" i="0" u="none" strike="noStrike" cap="none" normalizeH="0" baseline="0" smtClean="0">
                          <a:ln>
                            <a:noFill/>
                          </a:ln>
                          <a:solidFill>
                            <a:srgbClr val="003882"/>
                          </a:solidFill>
                          <a:effectLst/>
                          <a:latin typeface="Futura Medium" pitchFamily="2" charset="0"/>
                          <a:cs typeface="Times New Roman" pitchFamily="18" charset="0"/>
                        </a:rPr>
                      </a:br>
                      <a:r>
                        <a:rPr kumimoji="0" lang="en-GB" sz="1200" b="0" i="0" u="none" strike="noStrike" cap="none" normalizeH="0" baseline="0" smtClean="0">
                          <a:ln>
                            <a:noFill/>
                          </a:ln>
                          <a:solidFill>
                            <a:srgbClr val="003882"/>
                          </a:solidFill>
                          <a:effectLst/>
                          <a:latin typeface="Futura Medium" pitchFamily="2" charset="0"/>
                          <a:cs typeface="Times New Roman" pitchFamily="18" charset="0"/>
                        </a:rPr>
                        <a:t>Prevents spillages</a:t>
                      </a:r>
                    </a:p>
                    <a:p>
                      <a:pPr marL="0" marR="0" lvl="0" indent="0" algn="l" defTabSz="914400" rtl="0" eaLnBrk="1" fontAlgn="base" latinLnBrk="0" hangingPunct="1">
                        <a:lnSpc>
                          <a:spcPct val="100000"/>
                        </a:lnSpc>
                        <a:spcBef>
                          <a:spcPct val="30000"/>
                        </a:spcBef>
                        <a:spcAft>
                          <a:spcPct val="30000"/>
                        </a:spcAft>
                        <a:buClrTx/>
                        <a:buSzTx/>
                        <a:buFontTx/>
                        <a:buNone/>
                        <a:tabLst/>
                      </a:pPr>
                      <a:r>
                        <a:rPr kumimoji="0" lang="en-GB" sz="1200" b="0" i="0" u="none" strike="noStrike" cap="none" normalizeH="0" baseline="0" smtClean="0">
                          <a:ln>
                            <a:noFill/>
                          </a:ln>
                          <a:solidFill>
                            <a:srgbClr val="003882"/>
                          </a:solidFill>
                          <a:effectLst/>
                          <a:latin typeface="Futura Medium" pitchFamily="2" charset="0"/>
                          <a:cs typeface="Times New Roman" pitchFamily="18" charset="0"/>
                        </a:rPr>
                        <a:t>Maintains performance when contaminated with water</a:t>
                      </a:r>
                      <a:br>
                        <a:rPr kumimoji="0" lang="en-GB" sz="1200" b="0" i="0" u="none" strike="noStrike" cap="none" normalizeH="0" baseline="0" smtClean="0">
                          <a:ln>
                            <a:noFill/>
                          </a:ln>
                          <a:solidFill>
                            <a:srgbClr val="003882"/>
                          </a:solidFill>
                          <a:effectLst/>
                          <a:latin typeface="Futura Medium" pitchFamily="2" charset="0"/>
                          <a:cs typeface="Times New Roman" pitchFamily="18" charset="0"/>
                        </a:rPr>
                      </a:br>
                      <a:r>
                        <a:rPr kumimoji="0" lang="en-GB" sz="1200" b="0" i="0" u="none" strike="noStrike" cap="none" normalizeH="0" baseline="0" smtClean="0">
                          <a:ln>
                            <a:noFill/>
                          </a:ln>
                          <a:solidFill>
                            <a:srgbClr val="003882"/>
                          </a:solidFill>
                          <a:effectLst/>
                          <a:latin typeface="Futura Medium" pitchFamily="2" charset="0"/>
                          <a:cs typeface="Times New Roman" pitchFamily="18" charset="0"/>
                        </a:rPr>
                        <a:t>Less corrosion </a:t>
                      </a:r>
                      <a:br>
                        <a:rPr kumimoji="0" lang="en-GB" sz="1200" b="0" i="0" u="none" strike="noStrike" cap="none" normalizeH="0" baseline="0" smtClean="0">
                          <a:ln>
                            <a:noFill/>
                          </a:ln>
                          <a:solidFill>
                            <a:srgbClr val="003882"/>
                          </a:solidFill>
                          <a:effectLst/>
                          <a:latin typeface="Futura Medium" pitchFamily="2" charset="0"/>
                          <a:cs typeface="Times New Roman" pitchFamily="18" charset="0"/>
                        </a:rPr>
                      </a:br>
                      <a:r>
                        <a:rPr kumimoji="0" lang="en-GB" sz="1200" b="0" i="0" u="none" strike="noStrike" cap="none" normalizeH="0" baseline="0" smtClean="0">
                          <a:ln>
                            <a:noFill/>
                          </a:ln>
                          <a:solidFill>
                            <a:srgbClr val="003882"/>
                          </a:solidFill>
                          <a:effectLst/>
                          <a:latin typeface="Futura Medium" pitchFamily="2" charset="0"/>
                          <a:cs typeface="Times New Roman" pitchFamily="18" charset="0"/>
                        </a:rPr>
                        <a:t>Better lubrication and gear box protection</a:t>
                      </a:r>
                      <a:endParaRPr kumimoji="0" lang="en-US" sz="1200" b="0" i="0" u="none" strike="noStrike" cap="none" normalizeH="0" baseline="0" smtClean="0">
                        <a:ln>
                          <a:noFill/>
                        </a:ln>
                        <a:solidFill>
                          <a:srgbClr val="003882"/>
                        </a:solidFill>
                        <a:effectLst/>
                        <a:latin typeface="Futura Medium" pitchFamily="2"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07366">
                <a:tc>
                  <a:txBody>
                    <a:bodyPr/>
                    <a:lstStyle/>
                    <a:p>
                      <a:pPr marL="0" marR="0" lvl="0" indent="0" algn="l" defTabSz="914400" rtl="0" eaLnBrk="1" fontAlgn="base" latinLnBrk="0" hangingPunct="1">
                        <a:lnSpc>
                          <a:spcPct val="100000"/>
                        </a:lnSpc>
                        <a:spcBef>
                          <a:spcPct val="30000"/>
                        </a:spcBef>
                        <a:spcAft>
                          <a:spcPct val="30000"/>
                        </a:spcAft>
                        <a:buClrTx/>
                        <a:buSzTx/>
                        <a:buFontTx/>
                        <a:buNone/>
                        <a:tabLst/>
                      </a:pPr>
                      <a:r>
                        <a:rPr kumimoji="0" lang="en-GB" sz="1200" b="1" i="0" u="none" strike="noStrike" cap="none" normalizeH="0" baseline="0" dirty="0" smtClean="0">
                          <a:ln>
                            <a:noFill/>
                          </a:ln>
                          <a:solidFill>
                            <a:srgbClr val="003882"/>
                          </a:solidFill>
                          <a:effectLst/>
                          <a:latin typeface="Futura Medium" pitchFamily="2" charset="0"/>
                          <a:cs typeface="Times New Roman" pitchFamily="18" charset="0"/>
                        </a:rPr>
                        <a:t>S</a:t>
                      </a:r>
                      <a:r>
                        <a:rPr kumimoji="0" lang="en-GB" sz="1200" b="0" i="0" u="none" strike="noStrike" cap="none" normalizeH="0" baseline="0" dirty="0" smtClean="0">
                          <a:ln>
                            <a:noFill/>
                          </a:ln>
                          <a:solidFill>
                            <a:srgbClr val="003882"/>
                          </a:solidFill>
                          <a:effectLst/>
                          <a:latin typeface="Futura Medium" pitchFamily="2" charset="0"/>
                          <a:cs typeface="Times New Roman" pitchFamily="18" charset="0"/>
                        </a:rPr>
                        <a:t>eal Compatibility</a:t>
                      </a:r>
                      <a:endParaRPr kumimoji="0" lang="en-US" sz="1200" b="0" i="0" u="none" strike="noStrike" cap="none" normalizeH="0" baseline="0" dirty="0" smtClean="0">
                        <a:ln>
                          <a:noFill/>
                        </a:ln>
                        <a:solidFill>
                          <a:srgbClr val="003882"/>
                        </a:solidFill>
                        <a:effectLst/>
                        <a:latin typeface="Futura Medium" pitchFamily="2"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30000"/>
                        </a:spcAft>
                        <a:buClrTx/>
                        <a:buSzTx/>
                        <a:buFontTx/>
                        <a:buNone/>
                        <a:tabLst/>
                      </a:pPr>
                      <a:r>
                        <a:rPr kumimoji="0" lang="en-GB" sz="1200" b="0" i="0" u="none" strike="noStrike" cap="none" normalizeH="0" baseline="0" dirty="0" smtClean="0">
                          <a:ln>
                            <a:noFill/>
                          </a:ln>
                          <a:solidFill>
                            <a:srgbClr val="003882"/>
                          </a:solidFill>
                          <a:effectLst/>
                          <a:latin typeface="Futura Medium" pitchFamily="2" charset="0"/>
                          <a:cs typeface="Times New Roman" pitchFamily="18" charset="0"/>
                        </a:rPr>
                        <a:t>Improved seal shrinkage and seal hardness </a:t>
                      </a:r>
                      <a:endParaRPr kumimoji="0" lang="en-US" sz="1200" b="0" i="0" u="none" strike="noStrike" cap="none" normalizeH="0" baseline="0" dirty="0" smtClean="0">
                        <a:ln>
                          <a:noFill/>
                        </a:ln>
                        <a:solidFill>
                          <a:srgbClr val="003882"/>
                        </a:solidFill>
                        <a:effectLst/>
                        <a:latin typeface="Futura Medium" pitchFamily="2"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30000"/>
                        </a:spcAft>
                        <a:buClrTx/>
                        <a:buSzTx/>
                        <a:buFontTx/>
                        <a:buNone/>
                        <a:tabLst/>
                      </a:pPr>
                      <a:r>
                        <a:rPr kumimoji="0" lang="en-GB" sz="1200" b="0" i="0" u="none" strike="noStrike" cap="none" normalizeH="0" baseline="0" dirty="0" smtClean="0">
                          <a:ln>
                            <a:noFill/>
                          </a:ln>
                          <a:solidFill>
                            <a:srgbClr val="003882"/>
                          </a:solidFill>
                          <a:effectLst/>
                          <a:latin typeface="Futura Medium" pitchFamily="2" charset="0"/>
                          <a:cs typeface="Times New Roman" pitchFamily="18" charset="0"/>
                        </a:rPr>
                        <a:t>Reduced oil consumption</a:t>
                      </a:r>
                      <a:br>
                        <a:rPr kumimoji="0" lang="en-GB" sz="1200" b="0" i="0" u="none" strike="noStrike" cap="none" normalizeH="0" baseline="0" dirty="0" smtClean="0">
                          <a:ln>
                            <a:noFill/>
                          </a:ln>
                          <a:solidFill>
                            <a:srgbClr val="003882"/>
                          </a:solidFill>
                          <a:effectLst/>
                          <a:latin typeface="Futura Medium" pitchFamily="2" charset="0"/>
                          <a:cs typeface="Times New Roman" pitchFamily="18" charset="0"/>
                        </a:rPr>
                      </a:br>
                      <a:r>
                        <a:rPr kumimoji="0" lang="en-GB" sz="1200" b="0" i="0" u="none" strike="noStrike" cap="none" normalizeH="0" baseline="0" dirty="0" smtClean="0">
                          <a:ln>
                            <a:noFill/>
                          </a:ln>
                          <a:solidFill>
                            <a:srgbClr val="003882"/>
                          </a:solidFill>
                          <a:effectLst/>
                          <a:latin typeface="Futura Medium" pitchFamily="2" charset="0"/>
                          <a:cs typeface="Times New Roman" pitchFamily="18" charset="0"/>
                        </a:rPr>
                        <a:t>Protection against contaminant ingress</a:t>
                      </a:r>
                      <a:br>
                        <a:rPr kumimoji="0" lang="en-GB" sz="1200" b="0" i="0" u="none" strike="noStrike" cap="none" normalizeH="0" baseline="0" dirty="0" smtClean="0">
                          <a:ln>
                            <a:noFill/>
                          </a:ln>
                          <a:solidFill>
                            <a:srgbClr val="003882"/>
                          </a:solidFill>
                          <a:effectLst/>
                          <a:latin typeface="Futura Medium" pitchFamily="2" charset="0"/>
                          <a:cs typeface="Times New Roman" pitchFamily="18" charset="0"/>
                        </a:rPr>
                      </a:br>
                      <a:r>
                        <a:rPr kumimoji="0" lang="en-GB" sz="1200" b="0" i="0" u="none" strike="noStrike" cap="none" normalizeH="0" baseline="0" dirty="0" smtClean="0">
                          <a:ln>
                            <a:noFill/>
                          </a:ln>
                          <a:solidFill>
                            <a:srgbClr val="003882"/>
                          </a:solidFill>
                          <a:effectLst/>
                          <a:latin typeface="Futura Medium" pitchFamily="2" charset="0"/>
                          <a:cs typeface="Times New Roman" pitchFamily="18" charset="0"/>
                        </a:rPr>
                        <a:t>Longer gear box life</a:t>
                      </a:r>
                      <a:endParaRPr kumimoji="0" lang="en-US" sz="1200" b="0" i="0" u="none" strike="noStrike" cap="none" normalizeH="0" baseline="0" dirty="0" smtClean="0">
                        <a:ln>
                          <a:noFill/>
                        </a:ln>
                        <a:solidFill>
                          <a:srgbClr val="003882"/>
                        </a:solidFill>
                        <a:effectLst/>
                        <a:latin typeface="Futura Medium" pitchFamily="2"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0" y="152400"/>
            <a:ext cx="9144000" cy="670080"/>
          </a:xfrm>
        </p:spPr>
        <p:txBody>
          <a:bodyPr/>
          <a:lstStyle/>
          <a:p>
            <a:r>
              <a:rPr lang="en-GB" sz="2000" dirty="0">
                <a:solidFill>
                  <a:schemeClr val="tx1"/>
                </a:solidFill>
              </a:rPr>
              <a:t>Shell </a:t>
            </a:r>
            <a:r>
              <a:rPr lang="en-GB" sz="2000" dirty="0" err="1">
                <a:solidFill>
                  <a:schemeClr val="tx1"/>
                </a:solidFill>
              </a:rPr>
              <a:t>Omala</a:t>
            </a:r>
            <a:r>
              <a:rPr lang="en-GB" sz="2000" dirty="0">
                <a:solidFill>
                  <a:schemeClr val="tx1"/>
                </a:solidFill>
              </a:rPr>
              <a:t> – Trusted &amp; Proven </a:t>
            </a:r>
            <a:r>
              <a:rPr lang="en-GB" sz="2000" dirty="0" smtClean="0">
                <a:solidFill>
                  <a:schemeClr val="tx1"/>
                </a:solidFill>
              </a:rPr>
              <a:t>Performance- </a:t>
            </a:r>
            <a:r>
              <a:rPr lang="en-GB" sz="2000" dirty="0">
                <a:solidFill>
                  <a:schemeClr val="tx1"/>
                </a:solidFill>
              </a:rPr>
              <a:t>OEM Approvals, Recommendations &amp; Listings</a:t>
            </a:r>
            <a:endParaRPr lang="en-US" sz="2000" dirty="0">
              <a:solidFill>
                <a:schemeClr val="tx1"/>
              </a:solidFill>
            </a:endParaRPr>
          </a:p>
        </p:txBody>
      </p:sp>
      <p:sp>
        <p:nvSpPr>
          <p:cNvPr id="174084" name="Rectangle 4"/>
          <p:cNvSpPr>
            <a:spLocks noChangeArrowheads="1"/>
          </p:cNvSpPr>
          <p:nvPr/>
        </p:nvSpPr>
        <p:spPr bwMode="auto">
          <a:xfrm>
            <a:off x="52388" y="1143000"/>
            <a:ext cx="9091612" cy="5281613"/>
          </a:xfrm>
          <a:prstGeom prst="rect">
            <a:avLst/>
          </a:prstGeom>
          <a:noFill/>
          <a:ln w="9525">
            <a:noFill/>
            <a:miter lim="800000"/>
            <a:headEnd/>
            <a:tailEnd/>
          </a:ln>
          <a:effectLst/>
        </p:spPr>
        <p:txBody>
          <a:bodyPr>
            <a:spAutoFit/>
          </a:bodyPr>
          <a:lstStyle/>
          <a:p>
            <a:pPr lvl="1">
              <a:spcBef>
                <a:spcPct val="50000"/>
              </a:spcBef>
              <a:spcAft>
                <a:spcPct val="30000"/>
              </a:spcAft>
            </a:pPr>
            <a:r>
              <a:rPr lang="en-US" sz="1400" dirty="0" err="1"/>
              <a:t>Bonfiglioli</a:t>
            </a:r>
            <a:r>
              <a:rPr lang="en-US" sz="1400" dirty="0"/>
              <a:t> </a:t>
            </a:r>
            <a:r>
              <a:rPr lang="en-US" sz="1400" dirty="0" err="1"/>
              <a:t>Riduttori</a:t>
            </a:r>
            <a:r>
              <a:rPr lang="en-US" sz="1400" dirty="0"/>
              <a:t>	Boston Gear	</a:t>
            </a:r>
            <a:r>
              <a:rPr lang="en-US" sz="1400" dirty="0" err="1"/>
              <a:t>Brevini</a:t>
            </a:r>
            <a:r>
              <a:rPr lang="en-US" sz="1400" dirty="0"/>
              <a:t> </a:t>
            </a:r>
            <a:r>
              <a:rPr lang="en-US" sz="1400" dirty="0" err="1"/>
              <a:t>Riduttori</a:t>
            </a:r>
            <a:r>
              <a:rPr lang="en-US" sz="1400" dirty="0"/>
              <a:t>	Bucyrus		</a:t>
            </a:r>
            <a:r>
              <a:rPr lang="en-US" sz="1400" dirty="0" err="1"/>
              <a:t>Chenta</a:t>
            </a:r>
            <a:r>
              <a:rPr lang="en-US" sz="1400" dirty="0"/>
              <a:t> Gear</a:t>
            </a:r>
          </a:p>
          <a:p>
            <a:pPr lvl="1">
              <a:spcBef>
                <a:spcPct val="50000"/>
              </a:spcBef>
              <a:spcAft>
                <a:spcPct val="30000"/>
              </a:spcAft>
            </a:pPr>
            <a:r>
              <a:rPr lang="en-US" sz="1400" dirty="0"/>
              <a:t>Cincinnati Lamb		</a:t>
            </a:r>
            <a:r>
              <a:rPr lang="en-US" sz="1400" dirty="0" err="1"/>
              <a:t>Danieli</a:t>
            </a:r>
            <a:r>
              <a:rPr lang="en-US" sz="1400" dirty="0"/>
              <a:t>		David Brown 	</a:t>
            </a:r>
            <a:r>
              <a:rPr lang="en-US" sz="1400" dirty="0" err="1"/>
              <a:t>Elecon</a:t>
            </a:r>
            <a:endParaRPr lang="en-US" sz="1400" dirty="0"/>
          </a:p>
          <a:p>
            <a:pPr lvl="1">
              <a:spcBef>
                <a:spcPct val="50000"/>
              </a:spcBef>
              <a:spcAft>
                <a:spcPct val="30000"/>
              </a:spcAft>
            </a:pPr>
            <a:r>
              <a:rPr lang="en-US" sz="1400" dirty="0"/>
              <a:t>Emerson Power Trans	FAG		Falk Corporation	</a:t>
            </a:r>
            <a:r>
              <a:rPr lang="en-US" sz="1400" dirty="0" err="1"/>
              <a:t>Flender</a:t>
            </a:r>
            <a:r>
              <a:rPr lang="en-US" sz="1400" dirty="0"/>
              <a:t>		 </a:t>
            </a:r>
            <a:br>
              <a:rPr lang="en-US" sz="1400" dirty="0"/>
            </a:br>
            <a:r>
              <a:rPr lang="en-US" sz="1400" dirty="0"/>
              <a:t/>
            </a:r>
            <a:br>
              <a:rPr lang="en-US" sz="1400" dirty="0"/>
            </a:br>
            <a:r>
              <a:rPr lang="en-US" sz="1400" dirty="0" err="1"/>
              <a:t>Getriebabau</a:t>
            </a:r>
            <a:r>
              <a:rPr lang="en-US" sz="1400" dirty="0"/>
              <a:t> Nord	</a:t>
            </a:r>
            <a:r>
              <a:rPr lang="en-US" sz="1400" dirty="0" err="1"/>
              <a:t>Ghiringhelli</a:t>
            </a:r>
            <a:r>
              <a:rPr lang="en-US" sz="1400" dirty="0"/>
              <a:t> </a:t>
            </a:r>
            <a:r>
              <a:rPr lang="en-US" sz="1400" dirty="0" err="1"/>
              <a:t>Srl</a:t>
            </a:r>
            <a:r>
              <a:rPr lang="en-US" sz="1400" dirty="0"/>
              <a:t>	GM		Grove Gear	 Hansen Trans </a:t>
            </a:r>
            <a:br>
              <a:rPr lang="en-US" sz="1400" dirty="0"/>
            </a:br>
            <a:r>
              <a:rPr lang="en-US" sz="1400" dirty="0"/>
              <a:t/>
            </a:r>
            <a:br>
              <a:rPr lang="en-US" sz="1400" dirty="0"/>
            </a:br>
            <a:r>
              <a:rPr lang="en-US" sz="1400" dirty="0" err="1"/>
              <a:t>Herrenknecht</a:t>
            </a:r>
            <a:r>
              <a:rPr lang="en-US" sz="1400" dirty="0"/>
              <a:t> AG		Hosokawa Micron	</a:t>
            </a:r>
            <a:r>
              <a:rPr lang="en-US" sz="1400" dirty="0" err="1"/>
              <a:t>Lenze</a:t>
            </a:r>
            <a:r>
              <a:rPr lang="en-US" sz="1400" dirty="0"/>
              <a:t> AG		Leroy-</a:t>
            </a:r>
            <a:r>
              <a:rPr lang="en-US" sz="1400" dirty="0" err="1"/>
              <a:t>Somer</a:t>
            </a:r>
            <a:r>
              <a:rPr lang="en-US" sz="1400" dirty="0"/>
              <a:t>												</a:t>
            </a:r>
            <a:br>
              <a:rPr lang="en-US" sz="1400" dirty="0"/>
            </a:br>
            <a:r>
              <a:rPr lang="en-US" sz="1400" dirty="0" err="1"/>
              <a:t>Loher</a:t>
            </a:r>
            <a:r>
              <a:rPr lang="en-US" sz="1400" dirty="0"/>
              <a:t> </a:t>
            </a:r>
            <a:r>
              <a:rPr lang="en-US" sz="1400" dirty="0" err="1"/>
              <a:t>Systemtechnik</a:t>
            </a:r>
            <a:r>
              <a:rPr lang="en-US" sz="1400" dirty="0"/>
              <a:t>	Minster 		Morgan Cons Comp	Motive </a:t>
            </a:r>
            <a:r>
              <a:rPr lang="en-US" sz="1400" dirty="0" err="1"/>
              <a:t>sr</a:t>
            </a:r>
            <a:r>
              <a:rPr lang="en-US" sz="1400" dirty="0"/>
              <a:t>		</a:t>
            </a:r>
            <a:r>
              <a:rPr lang="en-US" sz="1400" dirty="0" err="1"/>
              <a:t>Moventas</a:t>
            </a:r>
            <a:r>
              <a:rPr lang="en-US" sz="1400" dirty="0"/>
              <a:t/>
            </a:r>
            <a:br>
              <a:rPr lang="en-US" sz="1400" dirty="0"/>
            </a:br>
            <a:r>
              <a:rPr lang="en-US" sz="1400" dirty="0"/>
              <a:t>	</a:t>
            </a:r>
            <a:br>
              <a:rPr lang="en-US" sz="1400" dirty="0"/>
            </a:br>
            <a:r>
              <a:rPr lang="en-US" sz="1400" dirty="0" err="1"/>
              <a:t>Motovario</a:t>
            </a:r>
            <a:r>
              <a:rPr lang="en-US" sz="1400" dirty="0"/>
              <a:t> Spa		Power Build Ltd (India)	</a:t>
            </a:r>
            <a:r>
              <a:rPr lang="en-US" sz="1400" dirty="0" err="1"/>
              <a:t>Redor</a:t>
            </a:r>
            <a:r>
              <a:rPr lang="en-US" sz="1400" dirty="0"/>
              <a:t>		</a:t>
            </a:r>
            <a:r>
              <a:rPr lang="en-US" sz="1400" dirty="0" err="1"/>
              <a:t>Reggiana</a:t>
            </a:r>
            <a:r>
              <a:rPr lang="en-US" sz="1400" dirty="0"/>
              <a:t> </a:t>
            </a:r>
            <a:r>
              <a:rPr lang="en-US" sz="1400" dirty="0" err="1"/>
              <a:t>Riduttori</a:t>
            </a:r>
            <a:r>
              <a:rPr lang="en-US" sz="1400" dirty="0"/>
              <a:t>	</a:t>
            </a:r>
            <a:r>
              <a:rPr lang="en-US" sz="1400" dirty="0" err="1"/>
              <a:t>Reintjes</a:t>
            </a:r>
            <a:r>
              <a:rPr lang="en-US" sz="1400" dirty="0"/>
              <a:t> GmbH		</a:t>
            </a:r>
            <a:br>
              <a:rPr lang="en-US" sz="1400" dirty="0"/>
            </a:br>
            <a:r>
              <a:rPr lang="en-US" sz="1400" dirty="0" err="1"/>
              <a:t>Renk</a:t>
            </a:r>
            <a:r>
              <a:rPr lang="en-US" sz="1400" dirty="0"/>
              <a:t>			</a:t>
            </a:r>
            <a:r>
              <a:rPr lang="en-US" sz="1400" dirty="0" err="1"/>
              <a:t>Renold</a:t>
            </a:r>
            <a:r>
              <a:rPr lang="en-US" sz="1400" dirty="0"/>
              <a:t> Gear	Reliance Electric	</a:t>
            </a:r>
            <a:r>
              <a:rPr lang="en-US" sz="1400" dirty="0" err="1"/>
              <a:t>Rexnord</a:t>
            </a:r>
            <a:r>
              <a:rPr lang="en-US" sz="1400" dirty="0"/>
              <a:t>-Stephen		</a:t>
            </a:r>
            <a:br>
              <a:rPr lang="en-US" sz="1400" dirty="0"/>
            </a:br>
            <a:r>
              <a:rPr lang="en-US" sz="1400" dirty="0"/>
              <a:t/>
            </a:r>
            <a:br>
              <a:rPr lang="en-US" sz="1400" dirty="0"/>
            </a:br>
            <a:r>
              <a:rPr lang="en-US" sz="1400" dirty="0" err="1"/>
              <a:t>Samyang</a:t>
            </a:r>
            <a:r>
              <a:rPr lang="en-US" sz="1400" dirty="0"/>
              <a:t> </a:t>
            </a:r>
            <a:r>
              <a:rPr lang="en-US" sz="1400" dirty="0" err="1"/>
              <a:t>Redn</a:t>
            </a:r>
            <a:r>
              <a:rPr lang="en-US" sz="1400" dirty="0"/>
              <a:t> Gear 	Sauer-</a:t>
            </a:r>
            <a:r>
              <a:rPr lang="en-US" sz="1400" dirty="0" err="1"/>
              <a:t>Danfoss</a:t>
            </a:r>
            <a:r>
              <a:rPr lang="en-US" sz="1400" dirty="0"/>
              <a:t>	SEW </a:t>
            </a:r>
            <a:r>
              <a:rPr lang="en-US" sz="1400" dirty="0" err="1"/>
              <a:t>Eurodrive</a:t>
            </a:r>
            <a:r>
              <a:rPr lang="en-US" sz="1400" dirty="0"/>
              <a:t>	</a:t>
            </a:r>
            <a:r>
              <a:rPr lang="en-US" sz="1400" dirty="0" err="1"/>
              <a:t>Stamler</a:t>
            </a:r>
            <a:r>
              <a:rPr lang="en-US" sz="1400" dirty="0"/>
              <a:t>		</a:t>
            </a:r>
            <a:r>
              <a:rPr lang="en-US" sz="1400" dirty="0" err="1"/>
              <a:t>Stroter</a:t>
            </a:r>
            <a:r>
              <a:rPr lang="en-US" sz="1400" dirty="0"/>
              <a:t> 		</a:t>
            </a:r>
            <a:br>
              <a:rPr lang="en-US" sz="1400" dirty="0"/>
            </a:br>
            <a:r>
              <a:rPr lang="en-US" sz="1400" dirty="0"/>
              <a:t>Sumitomo Heavy </a:t>
            </a:r>
            <a:r>
              <a:rPr lang="en-US" sz="1400" dirty="0" err="1"/>
              <a:t>Ind</a:t>
            </a:r>
            <a:r>
              <a:rPr lang="en-US" sz="1400" dirty="0"/>
              <a:t>	</a:t>
            </a:r>
            <a:r>
              <a:rPr lang="en-US" sz="1400" dirty="0" err="1"/>
              <a:t>SweDrive</a:t>
            </a:r>
            <a:r>
              <a:rPr lang="en-US" sz="1400" dirty="0"/>
              <a:t> AB	</a:t>
            </a:r>
            <a:r>
              <a:rPr lang="en-US" sz="1400" dirty="0" err="1"/>
              <a:t>Tandler</a:t>
            </a:r>
            <a:r>
              <a:rPr lang="en-US" sz="1400" dirty="0"/>
              <a:t> Gears	Textron Power Trans	</a:t>
            </a:r>
            <a:r>
              <a:rPr lang="en-US" sz="1400" dirty="0" err="1"/>
              <a:t>Tramec</a:t>
            </a:r>
            <a:endParaRPr lang="en-US" sz="1400" dirty="0"/>
          </a:p>
          <a:p>
            <a:pPr lvl="1">
              <a:spcBef>
                <a:spcPct val="50000"/>
              </a:spcBef>
              <a:spcAft>
                <a:spcPct val="30000"/>
              </a:spcAft>
            </a:pPr>
            <a:r>
              <a:rPr lang="en-US" sz="1400" dirty="0"/>
              <a:t>Turner </a:t>
            </a:r>
            <a:r>
              <a:rPr lang="en-US" sz="1400" dirty="0" err="1"/>
              <a:t>Uni</a:t>
            </a:r>
            <a:r>
              <a:rPr lang="en-US" sz="1400" dirty="0"/>
              <a:t>-Drive Comp	</a:t>
            </a:r>
            <a:r>
              <a:rPr lang="en-US" sz="1400" dirty="0" err="1"/>
              <a:t>Wartsila</a:t>
            </a:r>
            <a:r>
              <a:rPr lang="en-US" sz="1400" dirty="0"/>
              <a:t>		ZAE </a:t>
            </a:r>
            <a:r>
              <a:rPr lang="en-US" sz="1400" dirty="0" err="1"/>
              <a:t>Antriebs</a:t>
            </a:r>
            <a:r>
              <a:rPr lang="en-US" sz="1400" dirty="0"/>
              <a:t>	ZZ-</a:t>
            </a:r>
            <a:r>
              <a:rPr lang="en-US" sz="1400" dirty="0" err="1"/>
              <a:t>Antriebe</a:t>
            </a:r>
            <a:r>
              <a:rPr lang="en-US" sz="1400" dirty="0"/>
              <a:t> GmbH</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1394" name="Picture 2"/>
          <p:cNvPicPr>
            <a:picLocks noChangeAspect="1" noChangeArrowheads="1"/>
          </p:cNvPicPr>
          <p:nvPr/>
        </p:nvPicPr>
        <p:blipFill>
          <a:blip r:embed="rId2" cstate="print"/>
          <a:srcRect/>
          <a:stretch>
            <a:fillRect/>
          </a:stretch>
        </p:blipFill>
        <p:spPr bwMode="auto">
          <a:xfrm>
            <a:off x="1524000" y="0"/>
            <a:ext cx="4800600" cy="678632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0" y="228600"/>
            <a:ext cx="9144000" cy="423859"/>
          </a:xfrm>
        </p:spPr>
        <p:txBody>
          <a:bodyPr/>
          <a:lstStyle/>
          <a:p>
            <a:r>
              <a:rPr lang="en-GB" b="1" dirty="0"/>
              <a:t>Critical </a:t>
            </a:r>
            <a:r>
              <a:rPr lang="en-GB" b="1" dirty="0" smtClean="0"/>
              <a:t>Properties Of Turbines  </a:t>
            </a:r>
            <a:r>
              <a:rPr lang="en-GB" b="1" dirty="0"/>
              <a:t>&amp; Key </a:t>
            </a:r>
            <a:r>
              <a:rPr lang="en-GB" b="1" dirty="0" smtClean="0"/>
              <a:t>Turbo </a:t>
            </a:r>
            <a:r>
              <a:rPr lang="en-GB" b="1" dirty="0"/>
              <a:t>Properties</a:t>
            </a:r>
            <a:endParaRPr lang="en-US" b="1" dirty="0"/>
          </a:p>
        </p:txBody>
      </p:sp>
      <p:sp>
        <p:nvSpPr>
          <p:cNvPr id="314371" name="Rectangle 3"/>
          <p:cNvSpPr>
            <a:spLocks noGrp="1" noChangeArrowheads="1"/>
          </p:cNvSpPr>
          <p:nvPr>
            <p:ph type="body" idx="1"/>
          </p:nvPr>
        </p:nvSpPr>
        <p:spPr>
          <a:xfrm>
            <a:off x="457200" y="990600"/>
            <a:ext cx="7807569" cy="4470400"/>
          </a:xfrm>
        </p:spPr>
        <p:txBody>
          <a:bodyPr/>
          <a:lstStyle/>
          <a:p>
            <a:r>
              <a:rPr lang="en-GB" sz="2000" b="1" u="sng" dirty="0">
                <a:effectLst>
                  <a:outerShdw blurRad="38100" dist="38100" dir="2700000" algn="tl">
                    <a:srgbClr val="C0C0C0"/>
                  </a:outerShdw>
                </a:effectLst>
              </a:rPr>
              <a:t>Critical Issues</a:t>
            </a:r>
            <a:r>
              <a:rPr lang="en-GB" sz="1200" b="1" dirty="0"/>
              <a:t>		 	</a:t>
            </a:r>
            <a:r>
              <a:rPr lang="en-GB" sz="2000" b="1" i="1" u="sng" dirty="0">
                <a:effectLst>
                  <a:outerShdw blurRad="38100" dist="38100" dir="2700000" algn="tl">
                    <a:srgbClr val="C0C0C0"/>
                  </a:outerShdw>
                </a:effectLst>
              </a:rPr>
              <a:t>Key Oil Properties</a:t>
            </a:r>
            <a:r>
              <a:rPr lang="en-GB" b="1" dirty="0"/>
              <a:t>	</a:t>
            </a:r>
          </a:p>
          <a:p>
            <a:r>
              <a:rPr lang="en-GB" dirty="0"/>
              <a:t>Formation of deposits</a:t>
            </a:r>
            <a:r>
              <a:rPr lang="en-GB" sz="1000" dirty="0"/>
              <a:t>		</a:t>
            </a:r>
            <a:r>
              <a:rPr lang="en-GB" dirty="0"/>
              <a:t>1. Thermal and Oxidation Resistance </a:t>
            </a:r>
          </a:p>
          <a:p>
            <a:endParaRPr lang="en-GB" sz="1200" dirty="0"/>
          </a:p>
          <a:p>
            <a:r>
              <a:rPr lang="en-GB" dirty="0"/>
              <a:t>Water removal and 		 2. Minimising the Effect of Water</a:t>
            </a:r>
          </a:p>
          <a:p>
            <a:pPr>
              <a:lnSpc>
                <a:spcPct val="60000"/>
              </a:lnSpc>
              <a:buNone/>
            </a:pPr>
            <a:r>
              <a:rPr lang="en-GB" dirty="0" smtClean="0"/>
              <a:t>    System Corrosion</a:t>
            </a:r>
          </a:p>
          <a:p>
            <a:pPr>
              <a:lnSpc>
                <a:spcPct val="60000"/>
              </a:lnSpc>
              <a:buNone/>
            </a:pPr>
            <a:r>
              <a:rPr lang="en-GB" dirty="0"/>
              <a:t>			</a:t>
            </a:r>
          </a:p>
          <a:p>
            <a:pPr>
              <a:lnSpc>
                <a:spcPct val="60000"/>
              </a:lnSpc>
            </a:pPr>
            <a:r>
              <a:rPr lang="en-GB" dirty="0"/>
              <a:t>Pump </a:t>
            </a:r>
            <a:r>
              <a:rPr lang="en-GB" dirty="0" smtClean="0"/>
              <a:t>cavitations and</a:t>
            </a:r>
            <a:r>
              <a:rPr lang="en-GB" dirty="0"/>
              <a:t>		 3. Air Separation and Foaming</a:t>
            </a:r>
          </a:p>
          <a:p>
            <a:pPr>
              <a:lnSpc>
                <a:spcPct val="60000"/>
              </a:lnSpc>
              <a:buNone/>
            </a:pPr>
            <a:r>
              <a:rPr lang="en-GB" dirty="0" smtClean="0"/>
              <a:t>    Lubricant </a:t>
            </a:r>
            <a:r>
              <a:rPr lang="en-GB" dirty="0"/>
              <a:t>Starvation		</a:t>
            </a:r>
          </a:p>
          <a:p>
            <a:pPr>
              <a:lnSpc>
                <a:spcPct val="60000"/>
              </a:lnSpc>
            </a:pPr>
            <a:endParaRPr lang="en-GB" dirty="0"/>
          </a:p>
          <a:p>
            <a:pPr>
              <a:lnSpc>
                <a:spcPct val="60000"/>
              </a:lnSpc>
            </a:pPr>
            <a:r>
              <a:rPr lang="en-GB" dirty="0"/>
              <a:t>Filter </a:t>
            </a:r>
            <a:r>
              <a:rPr lang="en-GB" dirty="0" smtClean="0"/>
              <a:t>Blockage		4</a:t>
            </a:r>
            <a:r>
              <a:rPr lang="en-GB" dirty="0"/>
              <a:t>. Filter Contamination </a:t>
            </a:r>
            <a:r>
              <a:rPr lang="en-GB" dirty="0" smtClean="0"/>
              <a:t>Test</a:t>
            </a:r>
          </a:p>
          <a:p>
            <a:pPr>
              <a:lnSpc>
                <a:spcPct val="60000"/>
              </a:lnSpc>
              <a:buNone/>
            </a:pPr>
            <a:endParaRPr lang="en-GB" dirty="0"/>
          </a:p>
          <a:p>
            <a:pPr>
              <a:lnSpc>
                <a:spcPct val="60000"/>
              </a:lnSpc>
            </a:pPr>
            <a:endParaRPr lang="en-GB" dirty="0"/>
          </a:p>
          <a:p>
            <a:pPr>
              <a:lnSpc>
                <a:spcPct val="60000"/>
              </a:lnSpc>
            </a:pPr>
            <a:r>
              <a:rPr lang="en-GB" dirty="0"/>
              <a:t>Wear on gear teeth		5. Extra load-carrying properties</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34412" cy="423859"/>
          </a:xfrm>
        </p:spPr>
        <p:txBody>
          <a:bodyPr/>
          <a:lstStyle/>
          <a:p>
            <a:r>
              <a:rPr lang="en-US" dirty="0" smtClean="0"/>
              <a:t>Shell Turbo Approvals:</a:t>
            </a:r>
            <a:endParaRPr lang="en-US" dirty="0"/>
          </a:p>
        </p:txBody>
      </p:sp>
      <p:sp>
        <p:nvSpPr>
          <p:cNvPr id="3" name="Date Placeholder 2"/>
          <p:cNvSpPr>
            <a:spLocks noGrp="1"/>
          </p:cNvSpPr>
          <p:nvPr>
            <p:ph type="dt" sz="half" idx="4294967295"/>
          </p:nvPr>
        </p:nvSpPr>
        <p:spPr>
          <a:xfrm>
            <a:off x="7118350" y="6465888"/>
            <a:ext cx="1079500" cy="323850"/>
          </a:xfrm>
          <a:prstGeom prst="rect">
            <a:avLst/>
          </a:prstGeom>
        </p:spPr>
        <p:txBody>
          <a:bodyPr/>
          <a:lstStyle/>
          <a:p>
            <a:pPr>
              <a:defRPr/>
            </a:pPr>
            <a:endParaRPr lang="en-US" dirty="0"/>
          </a:p>
        </p:txBody>
      </p:sp>
      <p:pic>
        <p:nvPicPr>
          <p:cNvPr id="572418" name="Picture 2"/>
          <p:cNvPicPr>
            <a:picLocks noChangeAspect="1" noChangeArrowheads="1"/>
          </p:cNvPicPr>
          <p:nvPr/>
        </p:nvPicPr>
        <p:blipFill>
          <a:blip r:embed="rId2" cstate="print"/>
          <a:srcRect/>
          <a:stretch>
            <a:fillRect/>
          </a:stretch>
        </p:blipFill>
        <p:spPr bwMode="auto">
          <a:xfrm>
            <a:off x="152400" y="685800"/>
            <a:ext cx="8359555" cy="6172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17463" y="255588"/>
            <a:ext cx="8634412" cy="423859"/>
          </a:xfrm>
        </p:spPr>
        <p:txBody>
          <a:bodyPr/>
          <a:lstStyle/>
          <a:p>
            <a:r>
              <a:rPr lang="en-US" dirty="0" smtClean="0"/>
              <a:t>Shell TURBO </a:t>
            </a:r>
            <a:r>
              <a:rPr lang="en-US" dirty="0"/>
              <a:t>VS TURBO T</a:t>
            </a:r>
          </a:p>
        </p:txBody>
      </p:sp>
      <p:sp>
        <p:nvSpPr>
          <p:cNvPr id="190467" name="Rectangle 3"/>
          <p:cNvSpPr>
            <a:spLocks noGrp="1" noChangeArrowheads="1"/>
          </p:cNvSpPr>
          <p:nvPr>
            <p:ph type="body" sz="half" idx="1"/>
          </p:nvPr>
        </p:nvSpPr>
        <p:spPr>
          <a:xfrm>
            <a:off x="609600" y="1066800"/>
            <a:ext cx="3795712" cy="2514600"/>
          </a:xfrm>
        </p:spPr>
        <p:txBody>
          <a:bodyPr/>
          <a:lstStyle/>
          <a:p>
            <a:pPr algn="ctr"/>
            <a:r>
              <a:rPr lang="en-US" sz="1800" dirty="0">
                <a:solidFill>
                  <a:srgbClr val="FF0000"/>
                </a:solidFill>
              </a:rPr>
              <a:t>Shell Turbo</a:t>
            </a:r>
          </a:p>
          <a:p>
            <a:r>
              <a:rPr lang="en-US" sz="1600" dirty="0"/>
              <a:t>Group 1 Base Oil</a:t>
            </a:r>
          </a:p>
          <a:p>
            <a:r>
              <a:rPr lang="en-US" sz="1600" dirty="0"/>
              <a:t>TOST life of 3000 hrs.</a:t>
            </a:r>
          </a:p>
          <a:p>
            <a:r>
              <a:rPr lang="en-US" sz="1600" dirty="0"/>
              <a:t>Good corrosion protection</a:t>
            </a:r>
          </a:p>
          <a:p>
            <a:r>
              <a:rPr lang="en-US" sz="1600" dirty="0" smtClean="0"/>
              <a:t>Air </a:t>
            </a:r>
            <a:r>
              <a:rPr lang="en-US" sz="1600" dirty="0"/>
              <a:t>Release/In compressibility</a:t>
            </a:r>
          </a:p>
          <a:p>
            <a:r>
              <a:rPr lang="en-US" sz="1600" dirty="0"/>
              <a:t>Good thermal Stability</a:t>
            </a:r>
          </a:p>
          <a:p>
            <a:endParaRPr lang="en-US" sz="1600" dirty="0"/>
          </a:p>
          <a:p>
            <a:endParaRPr lang="en-US" sz="1600" dirty="0"/>
          </a:p>
        </p:txBody>
      </p:sp>
      <p:sp>
        <p:nvSpPr>
          <p:cNvPr id="190468" name="Rectangle 4"/>
          <p:cNvSpPr>
            <a:spLocks noGrp="1" noChangeArrowheads="1"/>
          </p:cNvSpPr>
          <p:nvPr>
            <p:ph type="body" sz="half" idx="2"/>
          </p:nvPr>
        </p:nvSpPr>
        <p:spPr>
          <a:xfrm>
            <a:off x="4724400" y="990600"/>
            <a:ext cx="3797300" cy="2590800"/>
          </a:xfrm>
        </p:spPr>
        <p:txBody>
          <a:bodyPr/>
          <a:lstStyle/>
          <a:p>
            <a:pPr algn="ctr"/>
            <a:r>
              <a:rPr lang="en-US" sz="1800" dirty="0">
                <a:solidFill>
                  <a:srgbClr val="FF0000"/>
                </a:solidFill>
              </a:rPr>
              <a:t>Shell Turbo T</a:t>
            </a:r>
          </a:p>
          <a:p>
            <a:r>
              <a:rPr lang="en-US" sz="1600" dirty="0"/>
              <a:t>Group 2 Base Oil</a:t>
            </a:r>
          </a:p>
          <a:p>
            <a:r>
              <a:rPr lang="en-US" sz="1600" dirty="0"/>
              <a:t>TOST Life of 10000 hrs.</a:t>
            </a:r>
          </a:p>
          <a:p>
            <a:r>
              <a:rPr lang="en-US" sz="1600" dirty="0"/>
              <a:t>Excellent corrosion protection</a:t>
            </a:r>
          </a:p>
          <a:p>
            <a:r>
              <a:rPr lang="en-US" sz="1600" dirty="0" smtClean="0"/>
              <a:t>Good </a:t>
            </a:r>
            <a:r>
              <a:rPr lang="en-US" sz="1600" dirty="0"/>
              <a:t>Air release</a:t>
            </a:r>
          </a:p>
          <a:p>
            <a:r>
              <a:rPr lang="en-US" sz="1600" dirty="0"/>
              <a:t>Excellent thermal stability</a:t>
            </a:r>
          </a:p>
          <a:p>
            <a:endParaRPr lang="en-US" sz="1600" dirty="0"/>
          </a:p>
          <a:p>
            <a:endParaRPr lang="en-US" sz="1600" dirty="0"/>
          </a:p>
        </p:txBody>
      </p:sp>
      <p:sp>
        <p:nvSpPr>
          <p:cNvPr id="190469" name="Rectangle 5"/>
          <p:cNvSpPr>
            <a:spLocks noChangeArrowheads="1"/>
          </p:cNvSpPr>
          <p:nvPr/>
        </p:nvSpPr>
        <p:spPr bwMode="auto">
          <a:xfrm>
            <a:off x="533400" y="3886200"/>
            <a:ext cx="7848600" cy="2209800"/>
          </a:xfrm>
          <a:prstGeom prst="rect">
            <a:avLst/>
          </a:prstGeom>
          <a:noFill/>
          <a:ln w="9525">
            <a:noFill/>
            <a:miter lim="800000"/>
            <a:headEnd/>
            <a:tailEnd/>
          </a:ln>
          <a:effectLst/>
        </p:spPr>
        <p:txBody>
          <a:bodyPr/>
          <a:lstStyle/>
          <a:p>
            <a:pPr marL="342900" indent="-342900">
              <a:spcBef>
                <a:spcPct val="30000"/>
              </a:spcBef>
              <a:spcAft>
                <a:spcPct val="30000"/>
              </a:spcAft>
              <a:buFontTx/>
              <a:buChar char="•"/>
            </a:pPr>
            <a:r>
              <a:rPr lang="en-US" sz="1600" dirty="0"/>
              <a:t>Turbo T has high </a:t>
            </a:r>
            <a:r>
              <a:rPr lang="en-US" sz="1600" dirty="0" err="1"/>
              <a:t>Tost</a:t>
            </a:r>
            <a:r>
              <a:rPr lang="en-US" sz="1600" dirty="0"/>
              <a:t> </a:t>
            </a:r>
            <a:r>
              <a:rPr lang="en-US" sz="1600" dirty="0" smtClean="0"/>
              <a:t>Life of &gt;10000 hrs. </a:t>
            </a:r>
            <a:r>
              <a:rPr lang="en-US" sz="1600" dirty="0"/>
              <a:t>in comparison with </a:t>
            </a:r>
            <a:r>
              <a:rPr lang="en-US" sz="1600" dirty="0" err="1"/>
              <a:t>Tubo</a:t>
            </a:r>
            <a:r>
              <a:rPr lang="en-US" sz="1600" dirty="0"/>
              <a:t> providing high and extended drain intervals of more than </a:t>
            </a:r>
            <a:r>
              <a:rPr lang="en-US" sz="1600" dirty="0" smtClean="0"/>
              <a:t>3000 hrs.</a:t>
            </a:r>
            <a:endParaRPr lang="en-US" sz="1600" dirty="0"/>
          </a:p>
          <a:p>
            <a:pPr marL="342900" indent="-342900">
              <a:spcBef>
                <a:spcPct val="30000"/>
              </a:spcBef>
              <a:spcAft>
                <a:spcPct val="30000"/>
              </a:spcAft>
              <a:buFontTx/>
              <a:buChar char="•"/>
            </a:pPr>
            <a:r>
              <a:rPr lang="en-US" sz="1600" dirty="0"/>
              <a:t>High oxidation stability ensures minimum sludge /lacquering formation resulting in high bearing life.</a:t>
            </a:r>
          </a:p>
          <a:p>
            <a:pPr marL="342900" indent="-342900">
              <a:spcBef>
                <a:spcPct val="30000"/>
              </a:spcBef>
              <a:spcAft>
                <a:spcPct val="30000"/>
              </a:spcAft>
              <a:buFontTx/>
              <a:buChar char="•"/>
            </a:pPr>
            <a:r>
              <a:rPr lang="en-US" sz="1600" dirty="0"/>
              <a:t>The high oxidation </a:t>
            </a:r>
            <a:r>
              <a:rPr lang="en-US" sz="1600" dirty="0" err="1"/>
              <a:t>resistence</a:t>
            </a:r>
            <a:r>
              <a:rPr lang="en-US" sz="1600" dirty="0"/>
              <a:t> ensures the rate of oxidation which doubles with every 8---10 C rise in temperature.</a:t>
            </a:r>
          </a:p>
          <a:p>
            <a:pPr marL="342900" indent="-342900">
              <a:spcBef>
                <a:spcPct val="30000"/>
              </a:spcBef>
              <a:spcAft>
                <a:spcPct val="30000"/>
              </a:spcAft>
              <a:buFontTx/>
              <a:buChar char="•"/>
            </a:pPr>
            <a:endParaRPr lang="en-US" sz="1600" dirty="0"/>
          </a:p>
          <a:p>
            <a:pPr marL="342900" indent="-342900">
              <a:spcBef>
                <a:spcPct val="30000"/>
              </a:spcBef>
              <a:spcAft>
                <a:spcPct val="30000"/>
              </a:spcAft>
              <a:buFontTx/>
              <a:buChar char="•"/>
            </a:pPr>
            <a:endParaRPr lang="en-US" sz="1600"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4294967295"/>
          </p:nvPr>
        </p:nvSpPr>
        <p:spPr>
          <a:xfrm>
            <a:off x="7118350" y="6465888"/>
            <a:ext cx="1079500" cy="323850"/>
          </a:xfrm>
          <a:prstGeom prst="rect">
            <a:avLst/>
          </a:prstGeom>
        </p:spPr>
        <p:txBody>
          <a:bodyPr/>
          <a:lstStyle/>
          <a:p>
            <a:pPr>
              <a:defRPr/>
            </a:pPr>
            <a:endParaRPr lang="en-US" dirty="0"/>
          </a:p>
        </p:txBody>
      </p:sp>
      <p:pic>
        <p:nvPicPr>
          <p:cNvPr id="172034" name="Picture 2"/>
          <p:cNvPicPr>
            <a:picLocks noChangeAspect="1" noChangeArrowheads="1"/>
          </p:cNvPicPr>
          <p:nvPr/>
        </p:nvPicPr>
        <p:blipFill>
          <a:blip r:embed="rId2" cstate="print"/>
          <a:srcRect/>
          <a:stretch>
            <a:fillRect/>
          </a:stretch>
        </p:blipFill>
        <p:spPr bwMode="auto">
          <a:xfrm>
            <a:off x="1676400" y="0"/>
            <a:ext cx="5407096" cy="6858000"/>
          </a:xfrm>
          <a:prstGeom prst="rect">
            <a:avLst/>
          </a:prstGeom>
          <a:noFill/>
          <a:ln w="9525">
            <a:noFill/>
            <a:miter lim="800000"/>
            <a:headEnd/>
            <a:tailEnd/>
          </a:ln>
        </p:spPr>
      </p:pic>
      <p:sp>
        <p:nvSpPr>
          <p:cNvPr id="4" name="TextBox 3"/>
          <p:cNvSpPr txBox="1"/>
          <p:nvPr/>
        </p:nvSpPr>
        <p:spPr>
          <a:xfrm>
            <a:off x="5562600" y="3962400"/>
            <a:ext cx="3276600" cy="461665"/>
          </a:xfrm>
          <a:prstGeom prst="rect">
            <a:avLst/>
          </a:prstGeom>
          <a:noFill/>
        </p:spPr>
        <p:txBody>
          <a:bodyPr wrap="square" rtlCol="0">
            <a:spAutoFit/>
          </a:bodyPr>
          <a:lstStyle/>
          <a:p>
            <a:r>
              <a:rPr lang="en-US" b="1" dirty="0" smtClean="0">
                <a:solidFill>
                  <a:schemeClr val="tx2"/>
                </a:solidFill>
              </a:rPr>
              <a:t>Shell </a:t>
            </a:r>
            <a:r>
              <a:rPr lang="en-US" b="1" dirty="0" err="1" smtClean="0">
                <a:solidFill>
                  <a:schemeClr val="tx2"/>
                </a:solidFill>
              </a:rPr>
              <a:t>Tellus</a:t>
            </a:r>
            <a:r>
              <a:rPr lang="en-US" b="1" dirty="0" smtClean="0">
                <a:solidFill>
                  <a:schemeClr val="tx2"/>
                </a:solidFill>
              </a:rPr>
              <a:t>-Oils</a:t>
            </a:r>
            <a:endParaRPr lang="en-US" b="1" dirty="0">
              <a:solidFill>
                <a:schemeClr val="tx2"/>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10" descr="DSC_4493.jpg"/>
          <p:cNvPicPr>
            <a:picLocks noChangeAspect="1"/>
          </p:cNvPicPr>
          <p:nvPr/>
        </p:nvPicPr>
        <p:blipFill>
          <a:blip r:embed="rId2" cstate="print"/>
          <a:srcRect/>
          <a:stretch>
            <a:fillRect/>
          </a:stretch>
        </p:blipFill>
        <p:spPr bwMode="auto">
          <a:xfrm>
            <a:off x="0" y="0"/>
            <a:ext cx="4571206" cy="6858000"/>
          </a:xfrm>
          <a:prstGeom prst="rect">
            <a:avLst/>
          </a:prstGeom>
          <a:noFill/>
          <a:ln w="9525">
            <a:noFill/>
            <a:miter lim="800000"/>
            <a:headEnd/>
            <a:tailEnd/>
          </a:ln>
        </p:spPr>
      </p:pic>
      <p:sp>
        <p:nvSpPr>
          <p:cNvPr id="5" name="Rectangle 4"/>
          <p:cNvSpPr/>
          <p:nvPr/>
        </p:nvSpPr>
        <p:spPr>
          <a:xfrm>
            <a:off x="2318936" y="203201"/>
            <a:ext cx="5321963" cy="22717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a:solidFill>
                <a:srgbClr val="FFFFFF"/>
              </a:solidFill>
              <a:cs typeface="Arial" pitchFamily="34" charset="0"/>
            </a:endParaRPr>
          </a:p>
        </p:txBody>
      </p:sp>
      <p:sp>
        <p:nvSpPr>
          <p:cNvPr id="8196" name="TextBox 5"/>
          <p:cNvSpPr txBox="1">
            <a:spLocks noChangeArrowheads="1"/>
          </p:cNvSpPr>
          <p:nvPr/>
        </p:nvSpPr>
        <p:spPr bwMode="auto">
          <a:xfrm>
            <a:off x="2345918" y="344489"/>
            <a:ext cx="5363232" cy="1862137"/>
          </a:xfrm>
          <a:prstGeom prst="rect">
            <a:avLst/>
          </a:prstGeom>
          <a:noFill/>
          <a:ln w="9525">
            <a:noFill/>
            <a:miter lim="800000"/>
            <a:headEnd/>
            <a:tailEnd/>
          </a:ln>
        </p:spPr>
        <p:txBody>
          <a:bodyPr>
            <a:spAutoFit/>
          </a:bodyPr>
          <a:lstStyle/>
          <a:p>
            <a:r>
              <a:rPr lang="en-GB" sz="2300" b="1" dirty="0">
                <a:solidFill>
                  <a:schemeClr val="bg1"/>
                </a:solidFill>
                <a:latin typeface="Futura Book" pitchFamily="2" charset="0"/>
              </a:rPr>
              <a:t>WE INVEST MORE ON R&amp;D THAN ANY OTHER INTERNATIONAL OIL COMPANY SO WE CAN BETTER ANTICIPATE YOUR FUTURE CHALLENGES </a:t>
            </a:r>
            <a:endParaRPr lang="en-GB" sz="2300" dirty="0">
              <a:solidFill>
                <a:schemeClr val="bg1"/>
              </a:solidFill>
              <a:latin typeface="Futura Book" pitchFamily="2" charset="0"/>
            </a:endParaRPr>
          </a:p>
        </p:txBody>
      </p:sp>
      <p:sp>
        <p:nvSpPr>
          <p:cNvPr id="8197" name="TextBox 8"/>
          <p:cNvSpPr txBox="1">
            <a:spLocks noChangeArrowheads="1"/>
          </p:cNvSpPr>
          <p:nvPr/>
        </p:nvSpPr>
        <p:spPr bwMode="auto">
          <a:xfrm>
            <a:off x="2801451" y="3167064"/>
            <a:ext cx="184731" cy="461665"/>
          </a:xfrm>
          <a:prstGeom prst="rect">
            <a:avLst/>
          </a:prstGeom>
          <a:noFill/>
          <a:ln w="9525">
            <a:noFill/>
            <a:miter lim="800000"/>
            <a:headEnd/>
            <a:tailEnd/>
          </a:ln>
        </p:spPr>
        <p:txBody>
          <a:bodyPr wrap="none">
            <a:spAutoFit/>
          </a:bodyPr>
          <a:lstStyle/>
          <a:p>
            <a:endParaRPr lang="en-GB"/>
          </a:p>
        </p:txBody>
      </p:sp>
      <p:sp>
        <p:nvSpPr>
          <p:cNvPr id="12" name="Rectangle 11"/>
          <p:cNvSpPr/>
          <p:nvPr/>
        </p:nvSpPr>
        <p:spPr>
          <a:xfrm>
            <a:off x="4571207" y="1898651"/>
            <a:ext cx="4155353" cy="47656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a:solidFill>
                <a:srgbClr val="FFFFFF"/>
              </a:solidFill>
              <a:cs typeface="Arial" pitchFamily="34" charset="0"/>
            </a:endParaRPr>
          </a:p>
        </p:txBody>
      </p:sp>
      <p:sp>
        <p:nvSpPr>
          <p:cNvPr id="10" name="TextBox 9"/>
          <p:cNvSpPr txBox="1"/>
          <p:nvPr/>
        </p:nvSpPr>
        <p:spPr>
          <a:xfrm>
            <a:off x="4677551" y="1960563"/>
            <a:ext cx="3980759" cy="4724400"/>
          </a:xfrm>
          <a:prstGeom prst="rect">
            <a:avLst/>
          </a:prstGeom>
          <a:noFill/>
        </p:spPr>
        <p:txBody>
          <a:bodyPr>
            <a:spAutoFit/>
          </a:bodyPr>
          <a:lstStyle/>
          <a:p>
            <a:pPr marL="174625" indent="-174625">
              <a:spcAft>
                <a:spcPts val="600"/>
              </a:spcAft>
              <a:buClr>
                <a:schemeClr val="tx2"/>
              </a:buClr>
              <a:buSzPct val="100000"/>
              <a:buFontTx/>
              <a:buBlip>
                <a:blip r:embed="rId3"/>
              </a:buBlip>
              <a:defRPr/>
            </a:pPr>
            <a:r>
              <a:rPr lang="en-US" sz="1600" dirty="0">
                <a:solidFill>
                  <a:schemeClr val="bg1"/>
                </a:solidFill>
                <a:latin typeface="Futura Medium" pitchFamily="34" charset="0"/>
              </a:rPr>
              <a:t>The Shell Group invests nearly $1.3 billion in technology each year </a:t>
            </a:r>
          </a:p>
          <a:p>
            <a:pPr marL="174625" indent="-174625">
              <a:spcAft>
                <a:spcPts val="600"/>
              </a:spcAft>
              <a:buClr>
                <a:schemeClr val="tx2"/>
              </a:buClr>
              <a:buSzPct val="100000"/>
              <a:buFontTx/>
              <a:buBlip>
                <a:blip r:embed="rId3"/>
              </a:buBlip>
              <a:defRPr/>
            </a:pPr>
            <a:r>
              <a:rPr lang="en-GB" sz="1600" dirty="0">
                <a:solidFill>
                  <a:schemeClr val="bg1"/>
                </a:solidFill>
                <a:latin typeface="Futura Medium" pitchFamily="34" charset="0"/>
              </a:rPr>
              <a:t>We have world-class R&amp;D centres situated in:</a:t>
            </a:r>
          </a:p>
          <a:p>
            <a:pPr marL="631825" lvl="1" indent="-174625">
              <a:spcAft>
                <a:spcPts val="600"/>
              </a:spcAft>
              <a:buClr>
                <a:schemeClr val="tx2"/>
              </a:buClr>
              <a:buSzPct val="100000"/>
              <a:buFontTx/>
              <a:buChar char="-"/>
              <a:defRPr/>
            </a:pPr>
            <a:r>
              <a:rPr lang="en-GB" sz="1600" dirty="0">
                <a:solidFill>
                  <a:schemeClr val="bg1"/>
                </a:solidFill>
                <a:latin typeface="Futura Medium" pitchFamily="34" charset="0"/>
              </a:rPr>
              <a:t>North America</a:t>
            </a:r>
          </a:p>
          <a:p>
            <a:pPr marL="631825" lvl="1" indent="-174625">
              <a:spcAft>
                <a:spcPts val="600"/>
              </a:spcAft>
              <a:buClr>
                <a:schemeClr val="tx2"/>
              </a:buClr>
              <a:buSzPct val="100000"/>
              <a:buFontTx/>
              <a:buChar char="-"/>
              <a:defRPr/>
            </a:pPr>
            <a:r>
              <a:rPr lang="en-GB" sz="1600" dirty="0">
                <a:solidFill>
                  <a:schemeClr val="bg1"/>
                </a:solidFill>
                <a:latin typeface="Futura Medium" pitchFamily="34" charset="0"/>
              </a:rPr>
              <a:t>Japan*</a:t>
            </a:r>
          </a:p>
          <a:p>
            <a:pPr marL="631825" lvl="1" indent="-174625">
              <a:spcAft>
                <a:spcPts val="600"/>
              </a:spcAft>
              <a:buClr>
                <a:schemeClr val="tx2"/>
              </a:buClr>
              <a:buSzPct val="100000"/>
              <a:buFontTx/>
              <a:buChar char="-"/>
              <a:defRPr/>
            </a:pPr>
            <a:r>
              <a:rPr lang="en-GB" sz="1600" dirty="0">
                <a:solidFill>
                  <a:schemeClr val="bg1"/>
                </a:solidFill>
                <a:latin typeface="Futura Medium" pitchFamily="34" charset="0"/>
              </a:rPr>
              <a:t>Germany</a:t>
            </a:r>
          </a:p>
          <a:p>
            <a:pPr marL="631825" lvl="1" indent="-174625">
              <a:spcAft>
                <a:spcPts val="600"/>
              </a:spcAft>
              <a:buClr>
                <a:schemeClr val="tx2"/>
              </a:buClr>
              <a:buSzPct val="100000"/>
              <a:buFontTx/>
              <a:buChar char="-"/>
              <a:defRPr/>
            </a:pPr>
            <a:r>
              <a:rPr lang="en-GB" sz="1600" dirty="0">
                <a:solidFill>
                  <a:schemeClr val="bg1"/>
                </a:solidFill>
                <a:latin typeface="Futura Medium" pitchFamily="34" charset="0"/>
              </a:rPr>
              <a:t>UK</a:t>
            </a:r>
          </a:p>
          <a:p>
            <a:pPr marL="174625" indent="-174625">
              <a:spcAft>
                <a:spcPts val="600"/>
              </a:spcAft>
              <a:buClr>
                <a:schemeClr val="tx2"/>
              </a:buClr>
              <a:buSzPct val="100000"/>
              <a:buFontTx/>
              <a:buBlip>
                <a:blip r:embed="rId3"/>
              </a:buBlip>
              <a:defRPr/>
            </a:pPr>
            <a:r>
              <a:rPr lang="en-GB" sz="1600" dirty="0">
                <a:solidFill>
                  <a:schemeClr val="bg1"/>
                </a:solidFill>
                <a:latin typeface="Futura Medium" pitchFamily="50" charset="0"/>
              </a:rPr>
              <a:t>We work closely with OEMs to help </a:t>
            </a:r>
            <a:r>
              <a:rPr lang="en-GB" sz="1600" b="1" dirty="0">
                <a:solidFill>
                  <a:schemeClr val="bg1"/>
                </a:solidFill>
                <a:latin typeface="Futura Medium" pitchFamily="50" charset="0"/>
              </a:rPr>
              <a:t>reduce emissions, improve fuel efficiency </a:t>
            </a:r>
            <a:r>
              <a:rPr lang="en-GB" sz="1600" dirty="0">
                <a:solidFill>
                  <a:schemeClr val="bg1"/>
                </a:solidFill>
                <a:latin typeface="Futura Medium" pitchFamily="50" charset="0"/>
              </a:rPr>
              <a:t>and</a:t>
            </a:r>
            <a:r>
              <a:rPr lang="en-GB" sz="1600" b="1" dirty="0">
                <a:solidFill>
                  <a:schemeClr val="bg1"/>
                </a:solidFill>
                <a:latin typeface="Futura Medium" pitchFamily="50" charset="0"/>
              </a:rPr>
              <a:t> enable future application platforms</a:t>
            </a:r>
            <a:r>
              <a:rPr lang="en-GB" sz="1600" dirty="0">
                <a:solidFill>
                  <a:schemeClr val="bg1"/>
                </a:solidFill>
                <a:latin typeface="Futura Medium" pitchFamily="50" charset="0"/>
              </a:rPr>
              <a:t>, considering opportunities and challenges associated with:</a:t>
            </a:r>
          </a:p>
          <a:p>
            <a:pPr marL="631825" lvl="1" indent="-174625">
              <a:spcAft>
                <a:spcPts val="600"/>
              </a:spcAft>
              <a:buClr>
                <a:schemeClr val="tx2"/>
              </a:buClr>
              <a:buSzPct val="100000"/>
              <a:buFontTx/>
              <a:buChar char="-"/>
              <a:defRPr/>
            </a:pPr>
            <a:r>
              <a:rPr lang="en-GB" sz="1600" dirty="0">
                <a:solidFill>
                  <a:schemeClr val="bg1"/>
                </a:solidFill>
                <a:latin typeface="Futura Medium" pitchFamily="34" charset="0"/>
              </a:rPr>
              <a:t>Alternative base fluids</a:t>
            </a:r>
          </a:p>
          <a:p>
            <a:pPr marL="631825" lvl="1" indent="-174625">
              <a:spcAft>
                <a:spcPts val="600"/>
              </a:spcAft>
              <a:buClr>
                <a:schemeClr val="tx2"/>
              </a:buClr>
              <a:buSzPct val="100000"/>
              <a:buFontTx/>
              <a:buChar char="-"/>
              <a:defRPr/>
            </a:pPr>
            <a:r>
              <a:rPr lang="en-GB" sz="1600" dirty="0">
                <a:solidFill>
                  <a:schemeClr val="bg1"/>
                </a:solidFill>
                <a:latin typeface="Futura Medium" pitchFamily="34" charset="0"/>
              </a:rPr>
              <a:t>New materials / surfaces</a:t>
            </a:r>
          </a:p>
          <a:p>
            <a:pPr marL="631825" lvl="1" indent="-174625">
              <a:spcAft>
                <a:spcPts val="600"/>
              </a:spcAft>
              <a:buClr>
                <a:schemeClr val="tx2"/>
              </a:buClr>
              <a:buSzPct val="100000"/>
              <a:buFontTx/>
              <a:buChar char="-"/>
              <a:defRPr/>
            </a:pPr>
            <a:r>
              <a:rPr lang="en-GB" sz="1600" dirty="0" err="1">
                <a:solidFill>
                  <a:schemeClr val="bg1"/>
                </a:solidFill>
                <a:latin typeface="Futura Medium" pitchFamily="34" charset="0"/>
              </a:rPr>
              <a:t>Biofuels</a:t>
            </a:r>
            <a:endParaRPr lang="en-GB" sz="1600" dirty="0">
              <a:solidFill>
                <a:schemeClr val="bg1"/>
              </a:solidFill>
              <a:latin typeface="Futura Medium" pitchFamily="34" charset="0"/>
            </a:endParaRPr>
          </a:p>
        </p:txBody>
      </p:sp>
      <p:sp>
        <p:nvSpPr>
          <p:cNvPr id="8200" name="TextBox 12"/>
          <p:cNvSpPr txBox="1">
            <a:spLocks noChangeArrowheads="1"/>
          </p:cNvSpPr>
          <p:nvPr/>
        </p:nvSpPr>
        <p:spPr bwMode="auto">
          <a:xfrm>
            <a:off x="0" y="6556376"/>
            <a:ext cx="1269779" cy="430213"/>
          </a:xfrm>
          <a:prstGeom prst="rect">
            <a:avLst/>
          </a:prstGeom>
          <a:noFill/>
          <a:ln w="9525">
            <a:noFill/>
            <a:miter lim="800000"/>
            <a:headEnd/>
            <a:tailEnd/>
          </a:ln>
        </p:spPr>
        <p:txBody>
          <a:bodyPr wrap="none">
            <a:spAutoFit/>
          </a:bodyPr>
          <a:lstStyle/>
          <a:p>
            <a:r>
              <a:rPr lang="en-GB" sz="1100">
                <a:solidFill>
                  <a:schemeClr val="bg1"/>
                </a:solidFill>
              </a:rPr>
              <a:t>*35% Shell owned</a:t>
            </a:r>
          </a:p>
          <a:p>
            <a:endParaRPr lang="en-US" sz="1100">
              <a:solidFill>
                <a:schemeClr val="bg1"/>
              </a:solidFill>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324" name="Picture 131" descr="C:\DOCUME~1\RICHAR~1.DIX\LOCALS~1\Temp\npo000008.tmp"/>
          <p:cNvPicPr>
            <a:picLocks noChangeAspect="1" noChangeArrowheads="1"/>
          </p:cNvPicPr>
          <p:nvPr/>
        </p:nvPicPr>
        <p:blipFill>
          <a:blip r:embed="rId2" cstate="print"/>
          <a:srcRect/>
          <a:stretch>
            <a:fillRect/>
          </a:stretch>
        </p:blipFill>
        <p:spPr bwMode="auto">
          <a:xfrm>
            <a:off x="0" y="0"/>
            <a:ext cx="127000" cy="127000"/>
          </a:xfrm>
          <a:prstGeom prst="rect">
            <a:avLst/>
          </a:prstGeom>
          <a:noFill/>
          <a:ln w="12700">
            <a:noFill/>
            <a:miter lim="800000"/>
            <a:headEnd/>
            <a:tailEnd/>
          </a:ln>
          <a:effectLst/>
        </p:spPr>
      </p:pic>
      <p:sp>
        <p:nvSpPr>
          <p:cNvPr id="392194" name="Rectangle 2"/>
          <p:cNvSpPr>
            <a:spLocks noGrp="1" noChangeArrowheads="1"/>
          </p:cNvSpPr>
          <p:nvPr>
            <p:ph type="title"/>
          </p:nvPr>
        </p:nvSpPr>
        <p:spPr>
          <a:xfrm>
            <a:off x="0" y="228600"/>
            <a:ext cx="9144000" cy="423859"/>
          </a:xfrm>
        </p:spPr>
        <p:txBody>
          <a:bodyPr/>
          <a:lstStyle/>
          <a:p>
            <a:r>
              <a:rPr lang="en-GB" dirty="0">
                <a:solidFill>
                  <a:schemeClr val="tx1"/>
                </a:solidFill>
              </a:rPr>
              <a:t>The world is changing, </a:t>
            </a:r>
            <a:r>
              <a:rPr lang="en-GB" dirty="0" smtClean="0">
                <a:solidFill>
                  <a:schemeClr val="tx1"/>
                </a:solidFill>
              </a:rPr>
              <a:t>development </a:t>
            </a:r>
            <a:r>
              <a:rPr lang="en-GB" dirty="0">
                <a:solidFill>
                  <a:schemeClr val="tx1"/>
                </a:solidFill>
              </a:rPr>
              <a:t>in hydraulic systems</a:t>
            </a:r>
            <a:endParaRPr lang="en-US" dirty="0">
              <a:solidFill>
                <a:schemeClr val="tx1"/>
              </a:solidFill>
            </a:endParaRPr>
          </a:p>
        </p:txBody>
      </p:sp>
      <p:sp>
        <p:nvSpPr>
          <p:cNvPr id="392302" name="Text Box 110"/>
          <p:cNvSpPr txBox="1">
            <a:spLocks noChangeArrowheads="1"/>
          </p:cNvSpPr>
          <p:nvPr/>
        </p:nvSpPr>
        <p:spPr bwMode="auto">
          <a:xfrm>
            <a:off x="533400" y="1524000"/>
            <a:ext cx="1295400" cy="714375"/>
          </a:xfrm>
          <a:prstGeom prst="rect">
            <a:avLst/>
          </a:prstGeom>
          <a:solidFill>
            <a:srgbClr val="FFFF00"/>
          </a:solidFill>
          <a:ln w="12700">
            <a:solidFill>
              <a:schemeClr val="tx1"/>
            </a:solidFill>
            <a:miter lim="800000"/>
            <a:headEnd/>
            <a:tailEnd/>
          </a:ln>
          <a:effectLst/>
        </p:spPr>
        <p:txBody>
          <a:bodyPr>
            <a:spAutoFit/>
          </a:bodyPr>
          <a:lstStyle/>
          <a:p>
            <a:pPr algn="ctr" defTabSz="762000"/>
            <a:r>
              <a:rPr lang="en-US" sz="2000">
                <a:solidFill>
                  <a:schemeClr val="tx1"/>
                </a:solidFill>
              </a:rPr>
              <a:t>Power output</a:t>
            </a:r>
          </a:p>
        </p:txBody>
      </p:sp>
      <p:sp>
        <p:nvSpPr>
          <p:cNvPr id="392303" name="Text Box 111"/>
          <p:cNvSpPr txBox="1">
            <a:spLocks noChangeArrowheads="1"/>
          </p:cNvSpPr>
          <p:nvPr/>
        </p:nvSpPr>
        <p:spPr bwMode="auto">
          <a:xfrm>
            <a:off x="1371600" y="4953000"/>
            <a:ext cx="1371600" cy="714375"/>
          </a:xfrm>
          <a:prstGeom prst="rect">
            <a:avLst/>
          </a:prstGeom>
          <a:solidFill>
            <a:srgbClr val="FFFF00"/>
          </a:solidFill>
          <a:ln w="12700">
            <a:solidFill>
              <a:schemeClr val="tx1"/>
            </a:solidFill>
            <a:miter lim="800000"/>
            <a:headEnd/>
            <a:tailEnd/>
          </a:ln>
          <a:effectLst/>
        </p:spPr>
        <p:txBody>
          <a:bodyPr>
            <a:spAutoFit/>
          </a:bodyPr>
          <a:lstStyle/>
          <a:p>
            <a:pPr algn="ctr" defTabSz="762000"/>
            <a:r>
              <a:rPr lang="en-US" sz="2000">
                <a:solidFill>
                  <a:schemeClr val="tx1"/>
                </a:solidFill>
              </a:rPr>
              <a:t>Reservoir Size</a:t>
            </a:r>
          </a:p>
        </p:txBody>
      </p:sp>
      <p:sp>
        <p:nvSpPr>
          <p:cNvPr id="392304" name="Text Box 112"/>
          <p:cNvSpPr txBox="1">
            <a:spLocks noChangeArrowheads="1"/>
          </p:cNvSpPr>
          <p:nvPr/>
        </p:nvSpPr>
        <p:spPr bwMode="auto">
          <a:xfrm>
            <a:off x="2362200" y="1524000"/>
            <a:ext cx="1219200" cy="714375"/>
          </a:xfrm>
          <a:prstGeom prst="rect">
            <a:avLst/>
          </a:prstGeom>
          <a:solidFill>
            <a:srgbClr val="FFFF00"/>
          </a:solidFill>
          <a:ln w="12700">
            <a:solidFill>
              <a:schemeClr val="tx1"/>
            </a:solidFill>
            <a:miter lim="800000"/>
            <a:headEnd/>
            <a:tailEnd/>
          </a:ln>
          <a:effectLst/>
        </p:spPr>
        <p:txBody>
          <a:bodyPr>
            <a:spAutoFit/>
          </a:bodyPr>
          <a:lstStyle/>
          <a:p>
            <a:pPr algn="ctr" defTabSz="762000"/>
            <a:r>
              <a:rPr lang="en-US" sz="2000">
                <a:solidFill>
                  <a:schemeClr val="tx1"/>
                </a:solidFill>
              </a:rPr>
              <a:t>System Pressure</a:t>
            </a:r>
          </a:p>
        </p:txBody>
      </p:sp>
      <p:sp>
        <p:nvSpPr>
          <p:cNvPr id="392305" name="Text Box 113"/>
          <p:cNvSpPr txBox="1">
            <a:spLocks noChangeArrowheads="1"/>
          </p:cNvSpPr>
          <p:nvPr/>
        </p:nvSpPr>
        <p:spPr bwMode="auto">
          <a:xfrm>
            <a:off x="3962400" y="1524000"/>
            <a:ext cx="1752600" cy="714375"/>
          </a:xfrm>
          <a:prstGeom prst="rect">
            <a:avLst/>
          </a:prstGeom>
          <a:solidFill>
            <a:srgbClr val="FFFF00"/>
          </a:solidFill>
          <a:ln w="12700">
            <a:solidFill>
              <a:schemeClr val="tx1"/>
            </a:solidFill>
            <a:miter lim="800000"/>
            <a:headEnd/>
            <a:tailEnd/>
          </a:ln>
          <a:effectLst/>
        </p:spPr>
        <p:txBody>
          <a:bodyPr>
            <a:spAutoFit/>
          </a:bodyPr>
          <a:lstStyle/>
          <a:p>
            <a:pPr algn="ctr" defTabSz="762000"/>
            <a:r>
              <a:rPr lang="en-US" sz="2000" dirty="0">
                <a:solidFill>
                  <a:schemeClr val="tx1"/>
                </a:solidFill>
              </a:rPr>
              <a:t>Operating Temperature</a:t>
            </a:r>
          </a:p>
        </p:txBody>
      </p:sp>
      <p:sp>
        <p:nvSpPr>
          <p:cNvPr id="392306" name="Text Box 114"/>
          <p:cNvSpPr txBox="1">
            <a:spLocks noChangeArrowheads="1"/>
          </p:cNvSpPr>
          <p:nvPr/>
        </p:nvSpPr>
        <p:spPr bwMode="auto">
          <a:xfrm>
            <a:off x="5334000" y="5105400"/>
            <a:ext cx="1371600" cy="714375"/>
          </a:xfrm>
          <a:prstGeom prst="rect">
            <a:avLst/>
          </a:prstGeom>
          <a:solidFill>
            <a:srgbClr val="FFFF00"/>
          </a:solidFill>
          <a:ln w="12700">
            <a:solidFill>
              <a:schemeClr val="tx1"/>
            </a:solidFill>
            <a:miter lim="800000"/>
            <a:headEnd/>
            <a:tailEnd/>
          </a:ln>
          <a:effectLst/>
        </p:spPr>
        <p:txBody>
          <a:bodyPr>
            <a:spAutoFit/>
          </a:bodyPr>
          <a:lstStyle/>
          <a:p>
            <a:pPr algn="ctr" defTabSz="762000"/>
            <a:r>
              <a:rPr lang="en-US" sz="2000">
                <a:solidFill>
                  <a:schemeClr val="tx1"/>
                </a:solidFill>
              </a:rPr>
              <a:t>Clearance Size</a:t>
            </a:r>
          </a:p>
        </p:txBody>
      </p:sp>
      <p:sp>
        <p:nvSpPr>
          <p:cNvPr id="392307" name="Text Box 115"/>
          <p:cNvSpPr txBox="1">
            <a:spLocks noChangeArrowheads="1"/>
          </p:cNvSpPr>
          <p:nvPr/>
        </p:nvSpPr>
        <p:spPr bwMode="auto">
          <a:xfrm>
            <a:off x="6324600" y="1524000"/>
            <a:ext cx="1447800" cy="714375"/>
          </a:xfrm>
          <a:prstGeom prst="rect">
            <a:avLst/>
          </a:prstGeom>
          <a:solidFill>
            <a:srgbClr val="FFFF00"/>
          </a:solidFill>
          <a:ln w="12700">
            <a:solidFill>
              <a:schemeClr val="tx1"/>
            </a:solidFill>
            <a:miter lim="800000"/>
            <a:headEnd/>
            <a:tailEnd/>
          </a:ln>
          <a:effectLst/>
        </p:spPr>
        <p:txBody>
          <a:bodyPr>
            <a:spAutoFit/>
          </a:bodyPr>
          <a:lstStyle/>
          <a:p>
            <a:pPr algn="ctr" defTabSz="762000"/>
            <a:r>
              <a:rPr lang="en-US" sz="2000" dirty="0">
                <a:solidFill>
                  <a:schemeClr val="tx1"/>
                </a:solidFill>
              </a:rPr>
              <a:t>Oil Service Life</a:t>
            </a:r>
          </a:p>
        </p:txBody>
      </p:sp>
      <p:sp>
        <p:nvSpPr>
          <p:cNvPr id="392308" name="Text Box 116"/>
          <p:cNvSpPr txBox="1">
            <a:spLocks noChangeArrowheads="1"/>
          </p:cNvSpPr>
          <p:nvPr/>
        </p:nvSpPr>
        <p:spPr bwMode="auto">
          <a:xfrm>
            <a:off x="7391400" y="5105400"/>
            <a:ext cx="1295400" cy="714375"/>
          </a:xfrm>
          <a:prstGeom prst="rect">
            <a:avLst/>
          </a:prstGeom>
          <a:solidFill>
            <a:srgbClr val="FFFF00"/>
          </a:solidFill>
          <a:ln w="12700">
            <a:solidFill>
              <a:schemeClr val="tx1"/>
            </a:solidFill>
            <a:miter lim="800000"/>
            <a:headEnd/>
            <a:tailEnd/>
          </a:ln>
          <a:effectLst/>
        </p:spPr>
        <p:txBody>
          <a:bodyPr>
            <a:spAutoFit/>
          </a:bodyPr>
          <a:lstStyle/>
          <a:p>
            <a:pPr algn="ctr" defTabSz="762000"/>
            <a:r>
              <a:rPr lang="en-GB" sz="2000">
                <a:solidFill>
                  <a:schemeClr val="tx1"/>
                </a:solidFill>
              </a:rPr>
              <a:t>Filter Pore Size</a:t>
            </a:r>
            <a:endParaRPr lang="en-US" sz="2000">
              <a:solidFill>
                <a:schemeClr val="tx1"/>
              </a:solidFill>
            </a:endParaRPr>
          </a:p>
        </p:txBody>
      </p:sp>
      <p:sp>
        <p:nvSpPr>
          <p:cNvPr id="392309" name="AutoShape 117"/>
          <p:cNvSpPr>
            <a:spLocks noChangeArrowheads="1"/>
          </p:cNvSpPr>
          <p:nvPr/>
        </p:nvSpPr>
        <p:spPr bwMode="auto">
          <a:xfrm>
            <a:off x="990600" y="2438400"/>
            <a:ext cx="304800" cy="3276600"/>
          </a:xfrm>
          <a:prstGeom prst="upArrow">
            <a:avLst>
              <a:gd name="adj1" fmla="val 50000"/>
              <a:gd name="adj2" fmla="val 268750"/>
            </a:avLst>
          </a:prstGeom>
          <a:gradFill rotWithShape="0">
            <a:gsLst>
              <a:gs pos="0">
                <a:srgbClr val="FF0000"/>
              </a:gs>
              <a:gs pos="100000">
                <a:srgbClr val="FF0000">
                  <a:gamma/>
                  <a:tint val="30196"/>
                  <a:invGamma/>
                </a:srgbClr>
              </a:gs>
            </a:gsLst>
            <a:lin ang="5400000" scaled="1"/>
          </a:gradFill>
          <a:ln w="12700">
            <a:solidFill>
              <a:schemeClr val="tx1"/>
            </a:solidFill>
            <a:miter lim="800000"/>
            <a:headEnd/>
            <a:tailEnd/>
          </a:ln>
          <a:effectLst/>
        </p:spPr>
        <p:txBody>
          <a:bodyPr anchor="ctr">
            <a:spAutoFit/>
          </a:bodyPr>
          <a:lstStyle/>
          <a:p>
            <a:endParaRPr lang="en-US"/>
          </a:p>
        </p:txBody>
      </p:sp>
      <p:sp>
        <p:nvSpPr>
          <p:cNvPr id="392315" name="AutoShape 123"/>
          <p:cNvSpPr>
            <a:spLocks noChangeArrowheads="1"/>
          </p:cNvSpPr>
          <p:nvPr/>
        </p:nvSpPr>
        <p:spPr bwMode="auto">
          <a:xfrm rot="-10800000">
            <a:off x="1981200" y="1524000"/>
            <a:ext cx="304800" cy="3276600"/>
          </a:xfrm>
          <a:prstGeom prst="upArrow">
            <a:avLst>
              <a:gd name="adj1" fmla="val 50000"/>
              <a:gd name="adj2" fmla="val 268750"/>
            </a:avLst>
          </a:prstGeom>
          <a:gradFill rotWithShape="0">
            <a:gsLst>
              <a:gs pos="0">
                <a:schemeClr val="accent2">
                  <a:gamma/>
                  <a:tint val="36471"/>
                  <a:invGamma/>
                </a:schemeClr>
              </a:gs>
              <a:gs pos="100000">
                <a:schemeClr val="accent2"/>
              </a:gs>
            </a:gsLst>
            <a:lin ang="5400000" scaled="1"/>
          </a:gradFill>
          <a:ln w="12700">
            <a:solidFill>
              <a:schemeClr val="tx1"/>
            </a:solidFill>
            <a:miter lim="800000"/>
            <a:headEnd/>
            <a:tailEnd/>
          </a:ln>
          <a:effectLst/>
        </p:spPr>
        <p:txBody>
          <a:bodyPr anchor="ctr">
            <a:spAutoFit/>
          </a:bodyPr>
          <a:lstStyle/>
          <a:p>
            <a:endParaRPr lang="en-US"/>
          </a:p>
        </p:txBody>
      </p:sp>
      <p:sp>
        <p:nvSpPr>
          <p:cNvPr id="392318" name="AutoShape 126"/>
          <p:cNvSpPr>
            <a:spLocks noChangeArrowheads="1"/>
          </p:cNvSpPr>
          <p:nvPr/>
        </p:nvSpPr>
        <p:spPr bwMode="auto">
          <a:xfrm rot="-10800000">
            <a:off x="5867400" y="1524000"/>
            <a:ext cx="304800" cy="3276600"/>
          </a:xfrm>
          <a:prstGeom prst="upArrow">
            <a:avLst>
              <a:gd name="adj1" fmla="val 50000"/>
              <a:gd name="adj2" fmla="val 268750"/>
            </a:avLst>
          </a:prstGeom>
          <a:gradFill rotWithShape="0">
            <a:gsLst>
              <a:gs pos="0">
                <a:schemeClr val="accent2">
                  <a:gamma/>
                  <a:tint val="36471"/>
                  <a:invGamma/>
                </a:schemeClr>
              </a:gs>
              <a:gs pos="100000">
                <a:schemeClr val="accent2"/>
              </a:gs>
            </a:gsLst>
            <a:lin ang="5400000" scaled="1"/>
          </a:gradFill>
          <a:ln w="12700">
            <a:solidFill>
              <a:schemeClr val="tx1"/>
            </a:solidFill>
            <a:miter lim="800000"/>
            <a:headEnd/>
            <a:tailEnd/>
          </a:ln>
          <a:effectLst/>
        </p:spPr>
        <p:txBody>
          <a:bodyPr anchor="ctr">
            <a:spAutoFit/>
          </a:bodyPr>
          <a:lstStyle/>
          <a:p>
            <a:endParaRPr lang="en-US"/>
          </a:p>
        </p:txBody>
      </p:sp>
      <p:sp>
        <p:nvSpPr>
          <p:cNvPr id="392319" name="AutoShape 127"/>
          <p:cNvSpPr>
            <a:spLocks noChangeArrowheads="1"/>
          </p:cNvSpPr>
          <p:nvPr/>
        </p:nvSpPr>
        <p:spPr bwMode="auto">
          <a:xfrm rot="-10800000">
            <a:off x="7924800" y="1524000"/>
            <a:ext cx="304800" cy="3276600"/>
          </a:xfrm>
          <a:prstGeom prst="upArrow">
            <a:avLst>
              <a:gd name="adj1" fmla="val 50000"/>
              <a:gd name="adj2" fmla="val 268750"/>
            </a:avLst>
          </a:prstGeom>
          <a:gradFill rotWithShape="0">
            <a:gsLst>
              <a:gs pos="0">
                <a:schemeClr val="accent2">
                  <a:gamma/>
                  <a:tint val="36471"/>
                  <a:invGamma/>
                </a:schemeClr>
              </a:gs>
              <a:gs pos="100000">
                <a:schemeClr val="accent2"/>
              </a:gs>
            </a:gsLst>
            <a:lin ang="5400000" scaled="1"/>
          </a:gradFill>
          <a:ln w="12700">
            <a:solidFill>
              <a:schemeClr val="tx1"/>
            </a:solidFill>
            <a:miter lim="800000"/>
            <a:headEnd/>
            <a:tailEnd/>
          </a:ln>
          <a:effectLst/>
        </p:spPr>
        <p:txBody>
          <a:bodyPr anchor="ctr">
            <a:spAutoFit/>
          </a:bodyPr>
          <a:lstStyle/>
          <a:p>
            <a:endParaRPr lang="en-US"/>
          </a:p>
        </p:txBody>
      </p:sp>
      <p:sp>
        <p:nvSpPr>
          <p:cNvPr id="392320" name="AutoShape 128"/>
          <p:cNvSpPr>
            <a:spLocks noChangeArrowheads="1"/>
          </p:cNvSpPr>
          <p:nvPr/>
        </p:nvSpPr>
        <p:spPr bwMode="auto">
          <a:xfrm>
            <a:off x="2819400" y="2438400"/>
            <a:ext cx="304800" cy="3276600"/>
          </a:xfrm>
          <a:prstGeom prst="upArrow">
            <a:avLst>
              <a:gd name="adj1" fmla="val 50000"/>
              <a:gd name="adj2" fmla="val 268750"/>
            </a:avLst>
          </a:prstGeom>
          <a:gradFill rotWithShape="0">
            <a:gsLst>
              <a:gs pos="0">
                <a:srgbClr val="FF0000"/>
              </a:gs>
              <a:gs pos="100000">
                <a:srgbClr val="FF0000">
                  <a:gamma/>
                  <a:tint val="30196"/>
                  <a:invGamma/>
                </a:srgbClr>
              </a:gs>
            </a:gsLst>
            <a:lin ang="5400000" scaled="1"/>
          </a:gradFill>
          <a:ln w="12700">
            <a:solidFill>
              <a:schemeClr val="tx1"/>
            </a:solidFill>
            <a:miter lim="800000"/>
            <a:headEnd/>
            <a:tailEnd/>
          </a:ln>
          <a:effectLst/>
        </p:spPr>
        <p:txBody>
          <a:bodyPr anchor="ctr">
            <a:spAutoFit/>
          </a:bodyPr>
          <a:lstStyle/>
          <a:p>
            <a:endParaRPr lang="en-US"/>
          </a:p>
        </p:txBody>
      </p:sp>
      <p:sp>
        <p:nvSpPr>
          <p:cNvPr id="392321" name="AutoShape 129"/>
          <p:cNvSpPr>
            <a:spLocks noChangeArrowheads="1"/>
          </p:cNvSpPr>
          <p:nvPr/>
        </p:nvSpPr>
        <p:spPr bwMode="auto">
          <a:xfrm>
            <a:off x="4648200" y="2514600"/>
            <a:ext cx="304800" cy="3276600"/>
          </a:xfrm>
          <a:prstGeom prst="upArrow">
            <a:avLst>
              <a:gd name="adj1" fmla="val 50000"/>
              <a:gd name="adj2" fmla="val 268750"/>
            </a:avLst>
          </a:prstGeom>
          <a:gradFill rotWithShape="0">
            <a:gsLst>
              <a:gs pos="0">
                <a:srgbClr val="FF0000"/>
              </a:gs>
              <a:gs pos="100000">
                <a:srgbClr val="FF0000">
                  <a:gamma/>
                  <a:tint val="30196"/>
                  <a:invGamma/>
                </a:srgbClr>
              </a:gs>
            </a:gsLst>
            <a:lin ang="5400000" scaled="1"/>
          </a:gradFill>
          <a:ln w="12700">
            <a:solidFill>
              <a:schemeClr val="tx1"/>
            </a:solidFill>
            <a:miter lim="800000"/>
            <a:headEnd/>
            <a:tailEnd/>
          </a:ln>
          <a:effectLst/>
        </p:spPr>
        <p:txBody>
          <a:bodyPr anchor="ctr">
            <a:spAutoFit/>
          </a:bodyPr>
          <a:lstStyle/>
          <a:p>
            <a:endParaRPr lang="en-US"/>
          </a:p>
        </p:txBody>
      </p:sp>
      <p:sp>
        <p:nvSpPr>
          <p:cNvPr id="392322" name="AutoShape 130"/>
          <p:cNvSpPr>
            <a:spLocks noChangeArrowheads="1"/>
          </p:cNvSpPr>
          <p:nvPr/>
        </p:nvSpPr>
        <p:spPr bwMode="auto">
          <a:xfrm>
            <a:off x="6934200" y="2514600"/>
            <a:ext cx="304800" cy="3276600"/>
          </a:xfrm>
          <a:prstGeom prst="upArrow">
            <a:avLst>
              <a:gd name="adj1" fmla="val 50000"/>
              <a:gd name="adj2" fmla="val 268750"/>
            </a:avLst>
          </a:prstGeom>
          <a:gradFill rotWithShape="0">
            <a:gsLst>
              <a:gs pos="0">
                <a:srgbClr val="FF0000"/>
              </a:gs>
              <a:gs pos="100000">
                <a:srgbClr val="FF0000">
                  <a:gamma/>
                  <a:tint val="30196"/>
                  <a:invGamma/>
                </a:srgbClr>
              </a:gs>
            </a:gsLst>
            <a:lin ang="5400000" scaled="1"/>
          </a:gradFill>
          <a:ln w="12700">
            <a:solidFill>
              <a:schemeClr val="tx1"/>
            </a:solidFill>
            <a:miter lim="800000"/>
            <a:headEnd/>
            <a:tailEnd/>
          </a:ln>
          <a:effectLst/>
        </p:spPr>
        <p:txBody>
          <a:bodyPr anchor="ctr">
            <a:spAutoFit/>
          </a:bodyPr>
          <a:lstStyle/>
          <a:p>
            <a:endParaRPr lang="en-US"/>
          </a:p>
        </p:txBody>
      </p:sp>
      <p:sp>
        <p:nvSpPr>
          <p:cNvPr id="18" name="Date Placeholder 17"/>
          <p:cNvSpPr>
            <a:spLocks noGrp="1"/>
          </p:cNvSpPr>
          <p:nvPr>
            <p:ph type="dt" sz="half" idx="4294967295"/>
          </p:nvPr>
        </p:nvSpPr>
        <p:spPr>
          <a:xfrm>
            <a:off x="7118350" y="6465888"/>
            <a:ext cx="1079500" cy="323850"/>
          </a:xfrm>
          <a:prstGeom prst="rect">
            <a:avLst/>
          </a:prstGeom>
        </p:spPr>
        <p:txBody>
          <a:bodyPr/>
          <a:lstStyle/>
          <a:p>
            <a:pPr>
              <a:defRPr/>
            </a:pPr>
            <a:endParaRPr lang="en-US" dirty="0"/>
          </a:p>
        </p:txBody>
      </p:sp>
    </p:spTree>
  </p:cSld>
  <p:clrMapOvr>
    <a:masterClrMapping/>
  </p:clrMapOvr>
  <p:transition>
    <p:blinds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3" name="Rectangle 3"/>
          <p:cNvSpPr>
            <a:spLocks noGrp="1" noChangeArrowheads="1"/>
          </p:cNvSpPr>
          <p:nvPr>
            <p:ph type="title"/>
          </p:nvPr>
        </p:nvSpPr>
        <p:spPr>
          <a:xfrm>
            <a:off x="0" y="361950"/>
            <a:ext cx="9144000" cy="423859"/>
          </a:xfrm>
        </p:spPr>
        <p:txBody>
          <a:bodyPr/>
          <a:lstStyle/>
          <a:p>
            <a:r>
              <a:rPr lang="en-GB" smtClean="0">
                <a:solidFill>
                  <a:schemeClr val="tx1"/>
                </a:solidFill>
              </a:rPr>
              <a:t>Hydraulic fluids – important properties</a:t>
            </a:r>
          </a:p>
        </p:txBody>
      </p:sp>
      <p:pic>
        <p:nvPicPr>
          <p:cNvPr id="25604" name="Picture 574" descr="Schematic Diagram - Mat Sokola - University of Bath"/>
          <p:cNvPicPr>
            <a:picLocks noChangeAspect="1" noChangeArrowheads="1"/>
          </p:cNvPicPr>
          <p:nvPr/>
        </p:nvPicPr>
        <p:blipFill>
          <a:blip r:embed="rId3" cstate="print"/>
          <a:srcRect/>
          <a:stretch>
            <a:fillRect/>
          </a:stretch>
        </p:blipFill>
        <p:spPr bwMode="auto">
          <a:xfrm>
            <a:off x="3854450" y="1289050"/>
            <a:ext cx="2409825" cy="4657725"/>
          </a:xfrm>
          <a:prstGeom prst="rect">
            <a:avLst/>
          </a:prstGeom>
          <a:noFill/>
          <a:ln w="9525">
            <a:noFill/>
            <a:miter lim="800000"/>
            <a:headEnd/>
            <a:tailEnd/>
          </a:ln>
        </p:spPr>
      </p:pic>
      <p:sp>
        <p:nvSpPr>
          <p:cNvPr id="298548" name="Rectangle 564"/>
          <p:cNvSpPr>
            <a:spLocks noChangeArrowheads="1"/>
          </p:cNvSpPr>
          <p:nvPr/>
        </p:nvSpPr>
        <p:spPr bwMode="auto">
          <a:xfrm>
            <a:off x="3794125" y="6075363"/>
            <a:ext cx="2362200" cy="244475"/>
          </a:xfrm>
          <a:prstGeom prst="rect">
            <a:avLst/>
          </a:prstGeom>
          <a:solidFill>
            <a:schemeClr val="bg1"/>
          </a:solidFill>
          <a:ln w="28575">
            <a:noFill/>
            <a:miter lim="800000"/>
            <a:headEnd/>
            <a:tailEnd/>
          </a:ln>
        </p:spPr>
        <p:txBody>
          <a:bodyPr lIns="0" tIns="0" rIns="0" bIns="0">
            <a:spAutoFit/>
          </a:bodyPr>
          <a:lstStyle/>
          <a:p>
            <a:pPr algn="ctr" defTabSz="762000">
              <a:defRPr/>
            </a:pPr>
            <a:r>
              <a:rPr lang="en-GB" sz="1600" dirty="0">
                <a:latin typeface="+mn-lt"/>
              </a:rPr>
              <a:t>Corrosion protection</a:t>
            </a:r>
          </a:p>
        </p:txBody>
      </p:sp>
      <p:sp>
        <p:nvSpPr>
          <p:cNvPr id="25606" name="AutoShape 575"/>
          <p:cNvSpPr>
            <a:spLocks/>
          </p:cNvSpPr>
          <p:nvPr/>
        </p:nvSpPr>
        <p:spPr bwMode="auto">
          <a:xfrm rot="5400000">
            <a:off x="4737894" y="4602957"/>
            <a:ext cx="533400" cy="2449512"/>
          </a:xfrm>
          <a:prstGeom prst="rightBrace">
            <a:avLst>
              <a:gd name="adj1" fmla="val 36908"/>
              <a:gd name="adj2" fmla="val 50000"/>
            </a:avLst>
          </a:prstGeom>
          <a:noFill/>
          <a:ln w="28575">
            <a:solidFill>
              <a:srgbClr val="C00000"/>
            </a:solidFill>
            <a:round/>
            <a:headEnd type="none" w="sm" len="sm"/>
            <a:tailEnd type="none" w="sm" len="sm"/>
          </a:ln>
        </p:spPr>
        <p:txBody>
          <a:bodyPr wrap="none" anchor="ctr"/>
          <a:lstStyle/>
          <a:p>
            <a:endParaRPr lang="en-GB"/>
          </a:p>
        </p:txBody>
      </p:sp>
      <p:sp>
        <p:nvSpPr>
          <p:cNvPr id="298112" name="Rectangle 128"/>
          <p:cNvSpPr>
            <a:spLocks noChangeArrowheads="1"/>
          </p:cNvSpPr>
          <p:nvPr/>
        </p:nvSpPr>
        <p:spPr bwMode="auto">
          <a:xfrm>
            <a:off x="6731000" y="2090738"/>
            <a:ext cx="2108200" cy="488950"/>
          </a:xfrm>
          <a:prstGeom prst="rect">
            <a:avLst/>
          </a:prstGeom>
          <a:noFill/>
          <a:ln w="9525">
            <a:noFill/>
            <a:miter lim="800000"/>
            <a:headEnd/>
            <a:tailEnd/>
          </a:ln>
        </p:spPr>
        <p:txBody>
          <a:bodyPr lIns="0" tIns="0" rIns="0" bIns="0">
            <a:spAutoFit/>
          </a:bodyPr>
          <a:lstStyle/>
          <a:p>
            <a:pPr defTabSz="762000">
              <a:defRPr/>
            </a:pPr>
            <a:r>
              <a:rPr lang="en-GB" sz="1600" dirty="0">
                <a:latin typeface="+mn-lt"/>
              </a:rPr>
              <a:t>Oxidative, thermal </a:t>
            </a:r>
            <a:br>
              <a:rPr lang="en-GB" sz="1600" dirty="0">
                <a:latin typeface="+mn-lt"/>
              </a:rPr>
            </a:br>
            <a:r>
              <a:rPr lang="en-GB" sz="1600" dirty="0">
                <a:latin typeface="+mn-lt"/>
              </a:rPr>
              <a:t>and shear stability</a:t>
            </a:r>
            <a:endParaRPr lang="en-GB" sz="1200" dirty="0">
              <a:latin typeface="+mn-lt"/>
            </a:endParaRPr>
          </a:p>
        </p:txBody>
      </p:sp>
      <p:sp>
        <p:nvSpPr>
          <p:cNvPr id="25608" name="Line 577"/>
          <p:cNvSpPr>
            <a:spLocks noChangeShapeType="1"/>
          </p:cNvSpPr>
          <p:nvPr/>
        </p:nvSpPr>
        <p:spPr bwMode="auto">
          <a:xfrm flipV="1">
            <a:off x="5589588" y="2395538"/>
            <a:ext cx="1065212" cy="1077912"/>
          </a:xfrm>
          <a:prstGeom prst="line">
            <a:avLst/>
          </a:prstGeom>
          <a:noFill/>
          <a:ln w="28575">
            <a:solidFill>
              <a:srgbClr val="C00000"/>
            </a:solidFill>
            <a:round/>
            <a:headEnd type="triangle" w="med" len="med"/>
            <a:tailEnd/>
          </a:ln>
        </p:spPr>
        <p:txBody>
          <a:bodyPr/>
          <a:lstStyle/>
          <a:p>
            <a:endParaRPr lang="en-US"/>
          </a:p>
        </p:txBody>
      </p:sp>
      <p:sp>
        <p:nvSpPr>
          <p:cNvPr id="298120" name="Rectangle 136"/>
          <p:cNvSpPr>
            <a:spLocks noChangeArrowheads="1"/>
          </p:cNvSpPr>
          <p:nvPr/>
        </p:nvSpPr>
        <p:spPr bwMode="auto">
          <a:xfrm>
            <a:off x="6578600" y="2852738"/>
            <a:ext cx="968375" cy="244475"/>
          </a:xfrm>
          <a:prstGeom prst="rect">
            <a:avLst/>
          </a:prstGeom>
          <a:noFill/>
          <a:ln w="9525">
            <a:noFill/>
            <a:miter lim="800000"/>
            <a:headEnd/>
            <a:tailEnd/>
          </a:ln>
        </p:spPr>
        <p:txBody>
          <a:bodyPr wrap="none" lIns="0" tIns="0" rIns="0" bIns="0">
            <a:spAutoFit/>
          </a:bodyPr>
          <a:lstStyle/>
          <a:p>
            <a:pPr defTabSz="762000">
              <a:defRPr/>
            </a:pPr>
            <a:r>
              <a:rPr lang="en-GB" sz="1600" dirty="0">
                <a:latin typeface="+mn-lt"/>
              </a:rPr>
              <a:t>Filterability</a:t>
            </a:r>
          </a:p>
        </p:txBody>
      </p:sp>
      <p:sp>
        <p:nvSpPr>
          <p:cNvPr id="25610" name="Line 578"/>
          <p:cNvSpPr>
            <a:spLocks noChangeShapeType="1"/>
          </p:cNvSpPr>
          <p:nvPr/>
        </p:nvSpPr>
        <p:spPr bwMode="auto">
          <a:xfrm flipV="1">
            <a:off x="4602163" y="3019425"/>
            <a:ext cx="1914525" cy="1714500"/>
          </a:xfrm>
          <a:prstGeom prst="line">
            <a:avLst/>
          </a:prstGeom>
          <a:noFill/>
          <a:ln w="28575">
            <a:solidFill>
              <a:srgbClr val="C00000"/>
            </a:solidFill>
            <a:round/>
            <a:headEnd type="triangle" w="med" len="med"/>
            <a:tailEnd/>
          </a:ln>
        </p:spPr>
        <p:txBody>
          <a:bodyPr/>
          <a:lstStyle/>
          <a:p>
            <a:endParaRPr lang="en-US"/>
          </a:p>
        </p:txBody>
      </p:sp>
      <p:sp>
        <p:nvSpPr>
          <p:cNvPr id="298546" name="Rectangle 562"/>
          <p:cNvSpPr>
            <a:spLocks noChangeArrowheads="1"/>
          </p:cNvSpPr>
          <p:nvPr/>
        </p:nvSpPr>
        <p:spPr bwMode="auto">
          <a:xfrm>
            <a:off x="6705600" y="4948238"/>
            <a:ext cx="2286000" cy="1131887"/>
          </a:xfrm>
          <a:prstGeom prst="rect">
            <a:avLst/>
          </a:prstGeom>
          <a:noFill/>
          <a:ln w="9525">
            <a:noFill/>
            <a:miter lim="800000"/>
            <a:headEnd/>
            <a:tailEnd/>
          </a:ln>
        </p:spPr>
        <p:txBody>
          <a:bodyPr lIns="0" tIns="0" rIns="0" bIns="0">
            <a:spAutoFit/>
          </a:bodyPr>
          <a:lstStyle/>
          <a:p>
            <a:pPr defTabSz="762000">
              <a:spcBef>
                <a:spcPct val="15000"/>
              </a:spcBef>
              <a:spcAft>
                <a:spcPct val="15000"/>
              </a:spcAft>
              <a:defRPr/>
            </a:pPr>
            <a:r>
              <a:rPr lang="en-GB" sz="1600" dirty="0">
                <a:latin typeface="+mn-lt"/>
              </a:rPr>
              <a:t>Demulsibility </a:t>
            </a:r>
            <a:br>
              <a:rPr lang="en-GB" sz="1600" dirty="0">
                <a:latin typeface="+mn-lt"/>
              </a:rPr>
            </a:br>
            <a:r>
              <a:rPr lang="en-GB" sz="1600" dirty="0">
                <a:latin typeface="+mn-lt"/>
              </a:rPr>
              <a:t>(water-shedding ability)</a:t>
            </a:r>
          </a:p>
          <a:p>
            <a:pPr defTabSz="762000">
              <a:spcBef>
                <a:spcPct val="15000"/>
              </a:spcBef>
              <a:spcAft>
                <a:spcPct val="15000"/>
              </a:spcAft>
              <a:defRPr/>
            </a:pPr>
            <a:r>
              <a:rPr lang="en-GB" sz="1600" dirty="0">
                <a:latin typeface="+mn-lt"/>
              </a:rPr>
              <a:t>Air release</a:t>
            </a:r>
          </a:p>
          <a:p>
            <a:pPr defTabSz="762000">
              <a:spcBef>
                <a:spcPct val="15000"/>
              </a:spcBef>
              <a:spcAft>
                <a:spcPct val="15000"/>
              </a:spcAft>
              <a:defRPr/>
            </a:pPr>
            <a:r>
              <a:rPr lang="en-GB" sz="1600" dirty="0">
                <a:latin typeface="+mn-lt"/>
              </a:rPr>
              <a:t>Resistance to foaming</a:t>
            </a:r>
          </a:p>
        </p:txBody>
      </p:sp>
      <p:sp>
        <p:nvSpPr>
          <p:cNvPr id="25612" name="AutoShape 566"/>
          <p:cNvSpPr>
            <a:spLocks/>
          </p:cNvSpPr>
          <p:nvPr/>
        </p:nvSpPr>
        <p:spPr bwMode="auto">
          <a:xfrm>
            <a:off x="6477000" y="4873625"/>
            <a:ext cx="228600" cy="1219200"/>
          </a:xfrm>
          <a:prstGeom prst="leftBrace">
            <a:avLst>
              <a:gd name="adj1" fmla="val 44444"/>
              <a:gd name="adj2" fmla="val 50000"/>
            </a:avLst>
          </a:prstGeom>
          <a:noFill/>
          <a:ln w="28575">
            <a:solidFill>
              <a:srgbClr val="C00000"/>
            </a:solidFill>
            <a:round/>
            <a:headEnd type="none" w="sm" len="sm"/>
            <a:tailEnd type="none" w="sm" len="sm"/>
          </a:ln>
        </p:spPr>
        <p:txBody>
          <a:bodyPr wrap="none" anchor="ctr"/>
          <a:lstStyle/>
          <a:p>
            <a:endParaRPr lang="en-GB"/>
          </a:p>
        </p:txBody>
      </p:sp>
      <p:sp>
        <p:nvSpPr>
          <p:cNvPr id="25613" name="Line 579"/>
          <p:cNvSpPr>
            <a:spLocks noChangeShapeType="1"/>
          </p:cNvSpPr>
          <p:nvPr/>
        </p:nvSpPr>
        <p:spPr bwMode="auto">
          <a:xfrm flipH="1">
            <a:off x="5691188" y="5483225"/>
            <a:ext cx="811212" cy="136525"/>
          </a:xfrm>
          <a:prstGeom prst="line">
            <a:avLst/>
          </a:prstGeom>
          <a:noFill/>
          <a:ln w="28575">
            <a:solidFill>
              <a:srgbClr val="C00000"/>
            </a:solidFill>
            <a:round/>
            <a:headEnd type="none" w="sm" len="sm"/>
            <a:tailEnd type="triangle" w="med" len="med"/>
          </a:ln>
        </p:spPr>
        <p:txBody>
          <a:bodyPr/>
          <a:lstStyle/>
          <a:p>
            <a:endParaRPr lang="en-US"/>
          </a:p>
        </p:txBody>
      </p:sp>
      <p:sp>
        <p:nvSpPr>
          <p:cNvPr id="298545" name="Rectangle 561"/>
          <p:cNvSpPr>
            <a:spLocks noChangeArrowheads="1"/>
          </p:cNvSpPr>
          <p:nvPr/>
        </p:nvSpPr>
        <p:spPr bwMode="auto">
          <a:xfrm>
            <a:off x="6705600" y="3309938"/>
            <a:ext cx="2057400" cy="1295400"/>
          </a:xfrm>
          <a:prstGeom prst="rect">
            <a:avLst/>
          </a:prstGeom>
          <a:noFill/>
          <a:ln w="9525">
            <a:noFill/>
            <a:miter lim="800000"/>
            <a:headEnd/>
            <a:tailEnd/>
          </a:ln>
        </p:spPr>
        <p:txBody>
          <a:bodyPr lIns="0" tIns="0" rIns="0" bIns="0">
            <a:spAutoFit/>
          </a:bodyPr>
          <a:lstStyle/>
          <a:p>
            <a:pPr defTabSz="762000">
              <a:spcBef>
                <a:spcPct val="15000"/>
              </a:spcBef>
              <a:spcAft>
                <a:spcPct val="15000"/>
              </a:spcAft>
              <a:defRPr/>
            </a:pPr>
            <a:r>
              <a:rPr lang="en-GB" sz="1600" dirty="0">
                <a:latin typeface="+mn-lt"/>
              </a:rPr>
              <a:t>Correct viscosity</a:t>
            </a:r>
          </a:p>
          <a:p>
            <a:pPr defTabSz="762000">
              <a:spcBef>
                <a:spcPct val="15000"/>
              </a:spcBef>
              <a:spcAft>
                <a:spcPct val="15000"/>
              </a:spcAft>
              <a:defRPr/>
            </a:pPr>
            <a:r>
              <a:rPr lang="en-GB" sz="1600" dirty="0">
                <a:latin typeface="+mn-lt"/>
              </a:rPr>
              <a:t>Oxidative, thermal </a:t>
            </a:r>
            <a:br>
              <a:rPr lang="en-GB" sz="1600" dirty="0">
                <a:latin typeface="+mn-lt"/>
              </a:rPr>
            </a:br>
            <a:r>
              <a:rPr lang="en-GB" sz="1600" dirty="0">
                <a:latin typeface="+mn-lt"/>
              </a:rPr>
              <a:t>and shear stability</a:t>
            </a:r>
            <a:br>
              <a:rPr lang="en-GB" sz="1600" dirty="0">
                <a:latin typeface="+mn-lt"/>
              </a:rPr>
            </a:br>
            <a:r>
              <a:rPr lang="en-GB" sz="1600" dirty="0">
                <a:latin typeface="+mn-lt"/>
              </a:rPr>
              <a:t>Wear protection</a:t>
            </a:r>
            <a:br>
              <a:rPr lang="en-GB" sz="1600" dirty="0">
                <a:latin typeface="+mn-lt"/>
              </a:rPr>
            </a:br>
            <a:r>
              <a:rPr lang="en-GB" sz="1600" dirty="0">
                <a:latin typeface="+mn-lt"/>
              </a:rPr>
              <a:t>Corrosion protection</a:t>
            </a:r>
          </a:p>
        </p:txBody>
      </p:sp>
      <p:sp>
        <p:nvSpPr>
          <p:cNvPr id="25615" name="AutoShape 565"/>
          <p:cNvSpPr>
            <a:spLocks/>
          </p:cNvSpPr>
          <p:nvPr/>
        </p:nvSpPr>
        <p:spPr bwMode="auto">
          <a:xfrm>
            <a:off x="6400800" y="3284538"/>
            <a:ext cx="304800" cy="1296987"/>
          </a:xfrm>
          <a:prstGeom prst="leftBrace">
            <a:avLst>
              <a:gd name="adj1" fmla="val 37529"/>
              <a:gd name="adj2" fmla="val 50000"/>
            </a:avLst>
          </a:prstGeom>
          <a:noFill/>
          <a:ln w="28575">
            <a:solidFill>
              <a:srgbClr val="C00000"/>
            </a:solidFill>
            <a:round/>
            <a:headEnd type="none" w="sm" len="sm"/>
            <a:tailEnd type="none" w="sm" len="sm"/>
          </a:ln>
        </p:spPr>
        <p:txBody>
          <a:bodyPr wrap="none" anchor="ctr"/>
          <a:lstStyle/>
          <a:p>
            <a:endParaRPr lang="en-GB"/>
          </a:p>
        </p:txBody>
      </p:sp>
      <p:sp>
        <p:nvSpPr>
          <p:cNvPr id="25616" name="Line 580"/>
          <p:cNvSpPr>
            <a:spLocks noChangeShapeType="1"/>
          </p:cNvSpPr>
          <p:nvPr/>
        </p:nvSpPr>
        <p:spPr bwMode="auto">
          <a:xfrm flipH="1">
            <a:off x="5832475" y="3919538"/>
            <a:ext cx="568325" cy="766762"/>
          </a:xfrm>
          <a:prstGeom prst="line">
            <a:avLst/>
          </a:prstGeom>
          <a:noFill/>
          <a:ln w="28575">
            <a:solidFill>
              <a:srgbClr val="C00000"/>
            </a:solidFill>
            <a:round/>
            <a:headEnd/>
            <a:tailEnd type="triangle" w="med" len="med"/>
          </a:ln>
        </p:spPr>
        <p:txBody>
          <a:bodyPr/>
          <a:lstStyle/>
          <a:p>
            <a:endParaRPr lang="en-US"/>
          </a:p>
        </p:txBody>
      </p:sp>
      <p:sp>
        <p:nvSpPr>
          <p:cNvPr id="298551" name="Rectangle 567"/>
          <p:cNvSpPr>
            <a:spLocks noChangeArrowheads="1"/>
          </p:cNvSpPr>
          <p:nvPr/>
        </p:nvSpPr>
        <p:spPr bwMode="auto">
          <a:xfrm>
            <a:off x="6750050" y="1408113"/>
            <a:ext cx="1917700" cy="488950"/>
          </a:xfrm>
          <a:prstGeom prst="rect">
            <a:avLst/>
          </a:prstGeom>
          <a:noFill/>
          <a:ln w="9525">
            <a:noFill/>
            <a:miter lim="800000"/>
            <a:headEnd/>
            <a:tailEnd/>
          </a:ln>
        </p:spPr>
        <p:txBody>
          <a:bodyPr lIns="0" tIns="0" rIns="0" bIns="0">
            <a:spAutoFit/>
          </a:bodyPr>
          <a:lstStyle/>
          <a:p>
            <a:pPr defTabSz="762000">
              <a:defRPr/>
            </a:pPr>
            <a:r>
              <a:rPr lang="en-GB" sz="1600" dirty="0">
                <a:latin typeface="+mn-lt"/>
              </a:rPr>
              <a:t>Seal compatibility</a:t>
            </a:r>
            <a:br>
              <a:rPr lang="en-GB" sz="1600" dirty="0">
                <a:latin typeface="+mn-lt"/>
              </a:rPr>
            </a:br>
            <a:r>
              <a:rPr lang="en-GB" sz="1600" dirty="0">
                <a:latin typeface="+mn-lt"/>
              </a:rPr>
              <a:t>Corrosion protection</a:t>
            </a:r>
          </a:p>
        </p:txBody>
      </p:sp>
      <p:sp>
        <p:nvSpPr>
          <p:cNvPr id="25618" name="Line 581"/>
          <p:cNvSpPr>
            <a:spLocks noChangeShapeType="1"/>
          </p:cNvSpPr>
          <p:nvPr/>
        </p:nvSpPr>
        <p:spPr bwMode="auto">
          <a:xfrm>
            <a:off x="5962650" y="1676400"/>
            <a:ext cx="757238" cy="3175"/>
          </a:xfrm>
          <a:prstGeom prst="line">
            <a:avLst/>
          </a:prstGeom>
          <a:noFill/>
          <a:ln w="28575">
            <a:solidFill>
              <a:srgbClr val="C00000"/>
            </a:solidFill>
            <a:round/>
            <a:headEnd type="triangle" w="med" len="med"/>
            <a:tailEnd type="none" w="sm" len="sm"/>
          </a:ln>
        </p:spPr>
        <p:txBody>
          <a:bodyPr/>
          <a:lstStyle/>
          <a:p>
            <a:endParaRPr lang="en-US"/>
          </a:p>
        </p:txBody>
      </p:sp>
      <p:pic>
        <p:nvPicPr>
          <p:cNvPr id="25619" name="Picture 588" descr="\\WYT-S-010\Ronald.Bakker$\Cached\My Documents\RS\tandwielpomp.gif"/>
          <p:cNvPicPr>
            <a:picLocks noChangeAspect="1" noChangeArrowheads="1" noCrop="1"/>
          </p:cNvPicPr>
          <p:nvPr/>
        </p:nvPicPr>
        <p:blipFill>
          <a:blip r:embed="rId4" cstate="print">
            <a:grayscl/>
          </a:blip>
          <a:srcRect/>
          <a:stretch>
            <a:fillRect/>
          </a:stretch>
        </p:blipFill>
        <p:spPr bwMode="auto">
          <a:xfrm>
            <a:off x="5153025" y="4456113"/>
            <a:ext cx="731838" cy="454025"/>
          </a:xfrm>
          <a:prstGeom prst="rect">
            <a:avLst/>
          </a:prstGeom>
          <a:noFill/>
          <a:ln w="9525">
            <a:noFill/>
            <a:miter lim="800000"/>
            <a:headEnd/>
            <a:tailEnd/>
          </a:ln>
        </p:spPr>
      </p:pic>
      <p:sp>
        <p:nvSpPr>
          <p:cNvPr id="25620" name="Date Placeholder 26"/>
          <p:cNvSpPr>
            <a:spLocks noGrp="1"/>
          </p:cNvSpPr>
          <p:nvPr>
            <p:ph type="dt" sz="quarter" idx="4294967295"/>
          </p:nvPr>
        </p:nvSpPr>
        <p:spPr>
          <a:xfrm>
            <a:off x="7118350" y="6465888"/>
            <a:ext cx="1079500" cy="323850"/>
          </a:xfrm>
          <a:prstGeom prst="rect">
            <a:avLst/>
          </a:prstGeom>
          <a:noFill/>
        </p:spPr>
        <p:txBody>
          <a:bodyPr/>
          <a:lstStyle/>
          <a:p>
            <a:endParaRPr lang="en-US" dirty="0" smtClean="0"/>
          </a:p>
        </p:txBody>
      </p:sp>
      <p:sp>
        <p:nvSpPr>
          <p:cNvPr id="25621" name="Slide Number Placeholder 27"/>
          <p:cNvSpPr>
            <a:spLocks noGrp="1"/>
          </p:cNvSpPr>
          <p:nvPr>
            <p:ph type="sldNum" sz="quarter" idx="4294967295"/>
          </p:nvPr>
        </p:nvSpPr>
        <p:spPr>
          <a:xfrm>
            <a:off x="8374063" y="6465888"/>
            <a:ext cx="266700" cy="169862"/>
          </a:xfrm>
          <a:prstGeom prst="rect">
            <a:avLst/>
          </a:prstGeom>
          <a:noFill/>
        </p:spPr>
        <p:txBody>
          <a:bodyPr/>
          <a:lstStyle/>
          <a:p>
            <a:endParaRPr lang="en-US" dirty="0" smtClean="0"/>
          </a:p>
        </p:txBody>
      </p:sp>
      <p:sp>
        <p:nvSpPr>
          <p:cNvPr id="31" name="Striped Right Arrow 30"/>
          <p:cNvSpPr/>
          <p:nvPr/>
        </p:nvSpPr>
        <p:spPr>
          <a:xfrm>
            <a:off x="2771775" y="2781300"/>
            <a:ext cx="1152525" cy="1511300"/>
          </a:xfrm>
          <a:prstGeom prst="striped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pic>
        <p:nvPicPr>
          <p:cNvPr id="23" name="Picture 6" descr="\\WYT-S-008\Nigel.Battersby$\Cached\My Documents\My Pictures\Eaton control valve.jpg"/>
          <p:cNvPicPr>
            <a:picLocks noChangeAspect="1" noChangeArrowheads="1"/>
          </p:cNvPicPr>
          <p:nvPr/>
        </p:nvPicPr>
        <p:blipFill>
          <a:blip r:embed="rId5" cstate="print"/>
          <a:srcRect b="11201"/>
          <a:stretch>
            <a:fillRect/>
          </a:stretch>
        </p:blipFill>
        <p:spPr bwMode="auto">
          <a:xfrm>
            <a:off x="533400" y="2362200"/>
            <a:ext cx="1714500" cy="1208087"/>
          </a:xfrm>
          <a:prstGeom prst="rect">
            <a:avLst/>
          </a:prstGeom>
          <a:noFill/>
          <a:ln w="9525">
            <a:noFill/>
            <a:miter lim="800000"/>
            <a:headEnd/>
            <a:tailEnd/>
          </a:ln>
        </p:spPr>
      </p:pic>
      <p:pic>
        <p:nvPicPr>
          <p:cNvPr id="27" name="Picture 4" descr="\\WYT-S-008\Nigel.Battersby$\Cached\My Documents\My Pictures\Eaton actuator.jpg"/>
          <p:cNvPicPr>
            <a:picLocks noChangeAspect="1" noChangeArrowheads="1"/>
          </p:cNvPicPr>
          <p:nvPr/>
        </p:nvPicPr>
        <p:blipFill>
          <a:blip r:embed="rId6" cstate="print"/>
          <a:srcRect/>
          <a:stretch>
            <a:fillRect/>
          </a:stretch>
        </p:blipFill>
        <p:spPr bwMode="auto">
          <a:xfrm>
            <a:off x="1905000" y="1066800"/>
            <a:ext cx="1714500" cy="857250"/>
          </a:xfrm>
          <a:prstGeom prst="rect">
            <a:avLst/>
          </a:prstGeom>
          <a:noFill/>
          <a:ln w="9525">
            <a:noFill/>
            <a:miter lim="800000"/>
            <a:headEnd/>
            <a:tailEnd/>
          </a:ln>
        </p:spPr>
      </p:pic>
      <p:pic>
        <p:nvPicPr>
          <p:cNvPr id="28" name="Picture 5" descr="\\WYT-S-008\Nigel.Battersby$\Cached\My Documents\My Pictures\Eaton BentAxMotorVar.jpg"/>
          <p:cNvPicPr preferRelativeResize="0">
            <a:picLocks noChangeAspect="1" noChangeArrowheads="1"/>
          </p:cNvPicPr>
          <p:nvPr/>
        </p:nvPicPr>
        <p:blipFill>
          <a:blip r:embed="rId7" cstate="print"/>
          <a:srcRect/>
          <a:stretch>
            <a:fillRect/>
          </a:stretch>
        </p:blipFill>
        <p:spPr bwMode="auto">
          <a:xfrm>
            <a:off x="381000" y="914400"/>
            <a:ext cx="1143000" cy="1143000"/>
          </a:xfrm>
          <a:prstGeom prst="rect">
            <a:avLst/>
          </a:prstGeom>
          <a:noFill/>
          <a:ln w="9525">
            <a:noFill/>
            <a:miter lim="800000"/>
            <a:headEnd/>
            <a:tailEnd/>
          </a:ln>
        </p:spPr>
      </p:pic>
      <p:pic>
        <p:nvPicPr>
          <p:cNvPr id="29" name="Picture 4"/>
          <p:cNvPicPr>
            <a:picLocks noChangeAspect="1" noChangeArrowheads="1"/>
          </p:cNvPicPr>
          <p:nvPr/>
        </p:nvPicPr>
        <p:blipFill>
          <a:blip r:embed="rId8" cstate="print"/>
          <a:srcRect/>
          <a:stretch>
            <a:fillRect/>
          </a:stretch>
        </p:blipFill>
        <p:spPr bwMode="auto">
          <a:xfrm>
            <a:off x="304800" y="5257800"/>
            <a:ext cx="889000" cy="1195305"/>
          </a:xfrm>
          <a:prstGeom prst="rect">
            <a:avLst/>
          </a:prstGeom>
          <a:noFill/>
          <a:ln w="9525">
            <a:noFill/>
            <a:miter lim="800000"/>
            <a:headEnd/>
            <a:tailEnd/>
          </a:ln>
        </p:spPr>
      </p:pic>
      <p:pic>
        <p:nvPicPr>
          <p:cNvPr id="30" name="Picture 10"/>
          <p:cNvPicPr>
            <a:picLocks noChangeAspect="1" noChangeArrowheads="1"/>
          </p:cNvPicPr>
          <p:nvPr/>
        </p:nvPicPr>
        <p:blipFill>
          <a:blip r:embed="rId9" cstate="print"/>
          <a:srcRect/>
          <a:stretch>
            <a:fillRect/>
          </a:stretch>
        </p:blipFill>
        <p:spPr bwMode="auto">
          <a:xfrm>
            <a:off x="304800" y="6400800"/>
            <a:ext cx="736600" cy="259366"/>
          </a:xfrm>
          <a:prstGeom prst="rect">
            <a:avLst/>
          </a:prstGeom>
          <a:noFill/>
          <a:ln w="9525">
            <a:noFill/>
            <a:miter lim="800000"/>
            <a:headEnd/>
            <a:tailEnd/>
          </a:ln>
        </p:spPr>
      </p:pic>
      <p:pic>
        <p:nvPicPr>
          <p:cNvPr id="32" name="Picture 2"/>
          <p:cNvPicPr>
            <a:picLocks noChangeAspect="1" noChangeArrowheads="1"/>
          </p:cNvPicPr>
          <p:nvPr/>
        </p:nvPicPr>
        <p:blipFill>
          <a:blip r:embed="rId10" cstate="print"/>
          <a:srcRect/>
          <a:stretch>
            <a:fillRect/>
          </a:stretch>
        </p:blipFill>
        <p:spPr bwMode="auto">
          <a:xfrm flipH="1">
            <a:off x="1676400" y="4648200"/>
            <a:ext cx="1233488" cy="1149108"/>
          </a:xfrm>
          <a:prstGeom prst="rect">
            <a:avLst/>
          </a:prstGeom>
          <a:noFill/>
          <a:ln w="9525">
            <a:noFill/>
            <a:miter lim="800000"/>
            <a:headEnd/>
            <a:tailEnd/>
          </a:ln>
        </p:spPr>
      </p:pic>
      <p:pic>
        <p:nvPicPr>
          <p:cNvPr id="33" name="Picture 3"/>
          <p:cNvPicPr>
            <a:picLocks noChangeAspect="1" noChangeArrowheads="1"/>
          </p:cNvPicPr>
          <p:nvPr/>
        </p:nvPicPr>
        <p:blipFill>
          <a:blip r:embed="rId11" cstate="print"/>
          <a:srcRect/>
          <a:stretch>
            <a:fillRect/>
          </a:stretch>
        </p:blipFill>
        <p:spPr bwMode="auto">
          <a:xfrm>
            <a:off x="2057400" y="5791200"/>
            <a:ext cx="588962" cy="250622"/>
          </a:xfrm>
          <a:prstGeom prst="rect">
            <a:avLst/>
          </a:prstGeom>
          <a:noFill/>
          <a:ln w="9525">
            <a:noFill/>
            <a:miter lim="800000"/>
            <a:headEnd/>
            <a:tailEnd/>
          </a:ln>
        </p:spPr>
      </p:pic>
      <p:pic>
        <p:nvPicPr>
          <p:cNvPr id="34" name="Picture 3"/>
          <p:cNvPicPr>
            <a:picLocks noChangeAspect="1" noChangeArrowheads="1"/>
          </p:cNvPicPr>
          <p:nvPr/>
        </p:nvPicPr>
        <p:blipFill>
          <a:blip r:embed="rId12" cstate="print"/>
          <a:srcRect/>
          <a:stretch>
            <a:fillRect/>
          </a:stretch>
        </p:blipFill>
        <p:spPr bwMode="auto">
          <a:xfrm>
            <a:off x="2971800" y="5029200"/>
            <a:ext cx="695705" cy="562369"/>
          </a:xfrm>
          <a:prstGeom prst="rect">
            <a:avLst/>
          </a:prstGeom>
          <a:noFill/>
          <a:ln w="9525">
            <a:noFill/>
            <a:miter lim="800000"/>
            <a:headEnd/>
            <a:tailEnd/>
          </a:ln>
        </p:spPr>
      </p:pic>
      <p:pic>
        <p:nvPicPr>
          <p:cNvPr id="35" name="Picture 2"/>
          <p:cNvPicPr>
            <a:picLocks noChangeAspect="1" noChangeArrowheads="1"/>
          </p:cNvPicPr>
          <p:nvPr/>
        </p:nvPicPr>
        <p:blipFill>
          <a:blip r:embed="rId13" cstate="print"/>
          <a:srcRect/>
          <a:stretch>
            <a:fillRect/>
          </a:stretch>
        </p:blipFill>
        <p:spPr bwMode="auto">
          <a:xfrm>
            <a:off x="1219200" y="6046853"/>
            <a:ext cx="1020763" cy="811147"/>
          </a:xfrm>
          <a:prstGeom prst="rect">
            <a:avLst/>
          </a:prstGeom>
          <a:noFill/>
          <a:ln w="9525">
            <a:noFill/>
            <a:miter lim="800000"/>
            <a:headEnd/>
            <a:tailEnd/>
          </a:ln>
        </p:spPr>
      </p:pic>
      <p:pic>
        <p:nvPicPr>
          <p:cNvPr id="36" name="Picture 3"/>
          <p:cNvPicPr>
            <a:picLocks noChangeAspect="1" noChangeArrowheads="1"/>
          </p:cNvPicPr>
          <p:nvPr/>
        </p:nvPicPr>
        <p:blipFill>
          <a:blip r:embed="rId11" cstate="print"/>
          <a:srcRect/>
          <a:stretch>
            <a:fillRect/>
          </a:stretch>
        </p:blipFill>
        <p:spPr bwMode="auto">
          <a:xfrm>
            <a:off x="2209800" y="6477000"/>
            <a:ext cx="552450" cy="235774"/>
          </a:xfrm>
          <a:prstGeom prst="rect">
            <a:avLst/>
          </a:prstGeom>
          <a:noFill/>
          <a:ln w="9525">
            <a:noFill/>
            <a:miter lim="800000"/>
            <a:headEnd/>
            <a:tailEnd/>
          </a:ln>
        </p:spPr>
      </p:pic>
      <p:pic>
        <p:nvPicPr>
          <p:cNvPr id="37" name="Picture 3"/>
          <p:cNvPicPr>
            <a:picLocks noChangeAspect="1" noChangeArrowheads="1"/>
          </p:cNvPicPr>
          <p:nvPr/>
        </p:nvPicPr>
        <p:blipFill>
          <a:blip r:embed="rId14" cstate="print"/>
          <a:srcRect/>
          <a:stretch>
            <a:fillRect/>
          </a:stretch>
        </p:blipFill>
        <p:spPr bwMode="auto">
          <a:xfrm>
            <a:off x="2971800" y="6019800"/>
            <a:ext cx="1036638" cy="680807"/>
          </a:xfrm>
          <a:prstGeom prst="rect">
            <a:avLst/>
          </a:prstGeom>
          <a:noFill/>
          <a:ln w="9525">
            <a:noFill/>
            <a:miter lim="800000"/>
            <a:headEnd/>
            <a:tailEnd/>
          </a:ln>
        </p:spPr>
      </p:pic>
      <p:grpSp>
        <p:nvGrpSpPr>
          <p:cNvPr id="2" name="Group 16"/>
          <p:cNvGrpSpPr>
            <a:grpSpLocks/>
          </p:cNvGrpSpPr>
          <p:nvPr/>
        </p:nvGrpSpPr>
        <p:grpSpPr bwMode="auto">
          <a:xfrm>
            <a:off x="152400" y="4724400"/>
            <a:ext cx="642938" cy="458788"/>
            <a:chOff x="683568" y="4293096"/>
            <a:chExt cx="2016224" cy="2033538"/>
          </a:xfrm>
        </p:grpSpPr>
        <p:pic>
          <p:nvPicPr>
            <p:cNvPr id="39" name="Picture 2"/>
            <p:cNvPicPr>
              <a:picLocks noChangeAspect="1" noChangeArrowheads="1"/>
            </p:cNvPicPr>
            <p:nvPr/>
          </p:nvPicPr>
          <p:blipFill>
            <a:blip r:embed="rId15" cstate="print"/>
            <a:srcRect/>
            <a:stretch>
              <a:fillRect/>
            </a:stretch>
          </p:blipFill>
          <p:spPr bwMode="auto">
            <a:xfrm>
              <a:off x="683568" y="4293096"/>
              <a:ext cx="2016224" cy="2033538"/>
            </a:xfrm>
            <a:prstGeom prst="rect">
              <a:avLst/>
            </a:prstGeom>
            <a:noFill/>
            <a:ln w="9525">
              <a:noFill/>
              <a:miter lim="800000"/>
              <a:headEnd/>
              <a:tailEnd/>
            </a:ln>
          </p:spPr>
        </p:pic>
        <p:sp>
          <p:nvSpPr>
            <p:cNvPr id="40" name="Rectangle 39"/>
            <p:cNvSpPr/>
            <p:nvPr/>
          </p:nvSpPr>
          <p:spPr>
            <a:xfrm>
              <a:off x="828037" y="4580427"/>
              <a:ext cx="431821" cy="144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gr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17462" y="255588"/>
            <a:ext cx="9126537" cy="423862"/>
          </a:xfrm>
        </p:spPr>
        <p:txBody>
          <a:bodyPr/>
          <a:lstStyle/>
          <a:p>
            <a:r>
              <a:rPr lang="en-GB" smtClean="0">
                <a:solidFill>
                  <a:schemeClr val="tx1"/>
                </a:solidFill>
              </a:rPr>
              <a:t>Hydraulic fluid cleanliness – why is it important ?</a:t>
            </a:r>
          </a:p>
        </p:txBody>
      </p:sp>
      <p:sp>
        <p:nvSpPr>
          <p:cNvPr id="3" name="Content Placeholder 2"/>
          <p:cNvSpPr>
            <a:spLocks noGrp="1"/>
          </p:cNvSpPr>
          <p:nvPr>
            <p:ph sz="half" idx="1"/>
          </p:nvPr>
        </p:nvSpPr>
        <p:spPr>
          <a:xfrm>
            <a:off x="611188" y="908050"/>
            <a:ext cx="4248150" cy="5616575"/>
          </a:xfrm>
        </p:spPr>
        <p:txBody>
          <a:bodyPr/>
          <a:lstStyle/>
          <a:p>
            <a:pPr>
              <a:defRPr/>
            </a:pPr>
            <a:r>
              <a:rPr lang="en-GB" sz="1800" dirty="0" smtClean="0"/>
              <a:t>Solid particles in the fluid are the </a:t>
            </a:r>
            <a:br>
              <a:rPr lang="en-GB" sz="1800" dirty="0" smtClean="0"/>
            </a:br>
            <a:r>
              <a:rPr lang="en-GB" sz="1800" dirty="0" smtClean="0"/>
              <a:t>main cause of damage to hydraulic system components</a:t>
            </a:r>
            <a:endParaRPr lang="en-GB" sz="1600" dirty="0" smtClean="0"/>
          </a:p>
          <a:p>
            <a:pPr>
              <a:defRPr/>
            </a:pPr>
            <a:r>
              <a:rPr lang="en-GB" sz="1800" dirty="0" smtClean="0"/>
              <a:t>Four sources of solid particle contamination:</a:t>
            </a:r>
            <a:endParaRPr lang="en-GB" sz="1600" dirty="0" smtClean="0"/>
          </a:p>
          <a:p>
            <a:pPr marL="719138" lvl="1" indent="-342900">
              <a:buFont typeface="+mj-lt"/>
              <a:buAutoNum type="arabicParenR"/>
              <a:defRPr/>
            </a:pPr>
            <a:r>
              <a:rPr lang="en-GB" sz="1600" b="1" dirty="0" smtClean="0"/>
              <a:t>Contaminated new fluid</a:t>
            </a:r>
          </a:p>
          <a:p>
            <a:pPr marL="719138" lvl="1" indent="-342900">
              <a:buFont typeface="+mj-lt"/>
              <a:buAutoNum type="arabicParenR"/>
              <a:defRPr/>
            </a:pPr>
            <a:r>
              <a:rPr lang="en-GB" sz="1600" dirty="0" smtClean="0"/>
              <a:t>Built-in contamination </a:t>
            </a:r>
          </a:p>
          <a:p>
            <a:pPr marL="719138" lvl="1" indent="-342900">
              <a:buFont typeface="+mj-lt"/>
              <a:buAutoNum type="arabicParenR"/>
              <a:defRPr/>
            </a:pPr>
            <a:r>
              <a:rPr lang="en-GB" sz="1600" dirty="0" smtClean="0"/>
              <a:t>External contamination </a:t>
            </a:r>
          </a:p>
          <a:p>
            <a:pPr marL="719138" lvl="1" indent="-342900">
              <a:buFont typeface="+mj-lt"/>
              <a:buAutoNum type="arabicParenR"/>
              <a:defRPr/>
            </a:pPr>
            <a:r>
              <a:rPr lang="en-GB" sz="1600" dirty="0" smtClean="0"/>
              <a:t>Internally generated contamination</a:t>
            </a:r>
          </a:p>
          <a:p>
            <a:pPr marL="1101725" lvl="2" indent="-342900">
              <a:defRPr/>
            </a:pPr>
            <a:r>
              <a:rPr lang="en-GB" sz="1400" dirty="0" smtClean="0"/>
              <a:t>wear particles (most destructive)</a:t>
            </a:r>
          </a:p>
          <a:p>
            <a:pPr marL="1101725" lvl="2" indent="-342900">
              <a:defRPr/>
            </a:pPr>
            <a:r>
              <a:rPr lang="en-GB" sz="1400" dirty="0" smtClean="0"/>
              <a:t>fluid degradation.</a:t>
            </a:r>
          </a:p>
          <a:p>
            <a:pPr marL="719138" lvl="1" indent="-342900">
              <a:buFont typeface="+mj-lt"/>
              <a:buAutoNum type="arabicParenR"/>
              <a:defRPr/>
            </a:pPr>
            <a:endParaRPr lang="en-GB" sz="1600" dirty="0"/>
          </a:p>
        </p:txBody>
      </p:sp>
      <p:sp>
        <p:nvSpPr>
          <p:cNvPr id="119812" name="Date Placeholder 4"/>
          <p:cNvSpPr>
            <a:spLocks noGrp="1"/>
          </p:cNvSpPr>
          <p:nvPr>
            <p:ph type="dt" sz="quarter" idx="4294967295"/>
          </p:nvPr>
        </p:nvSpPr>
        <p:spPr>
          <a:xfrm>
            <a:off x="7118350" y="6465888"/>
            <a:ext cx="1079500" cy="323850"/>
          </a:xfrm>
          <a:prstGeom prst="rect">
            <a:avLst/>
          </a:prstGeom>
          <a:noFill/>
        </p:spPr>
        <p:txBody>
          <a:bodyPr/>
          <a:lstStyle/>
          <a:p>
            <a:fld id="{BF510B8C-639F-4722-AA09-67ABB961ADE8}" type="datetime1">
              <a:rPr lang="en-GB" smtClean="0"/>
              <a:pPr/>
              <a:t>11/09/2011</a:t>
            </a:fld>
            <a:endParaRPr lang="en-US" smtClean="0"/>
          </a:p>
        </p:txBody>
      </p:sp>
      <p:sp>
        <p:nvSpPr>
          <p:cNvPr id="119813" name="Slide Number Placeholder 5"/>
          <p:cNvSpPr>
            <a:spLocks noGrp="1"/>
          </p:cNvSpPr>
          <p:nvPr>
            <p:ph type="sldNum" sz="quarter" idx="4294967295"/>
          </p:nvPr>
        </p:nvSpPr>
        <p:spPr>
          <a:xfrm>
            <a:off x="8374063" y="6465888"/>
            <a:ext cx="266700" cy="169862"/>
          </a:xfrm>
          <a:prstGeom prst="rect">
            <a:avLst/>
          </a:prstGeom>
          <a:noFill/>
        </p:spPr>
        <p:txBody>
          <a:bodyPr/>
          <a:lstStyle/>
          <a:p>
            <a:fld id="{7B63E419-5E53-43C1-9537-2055B803AA7B}" type="slidenum">
              <a:rPr lang="en-US" smtClean="0"/>
              <a:pPr/>
              <a:t>32</a:t>
            </a:fld>
            <a:endParaRPr lang="en-US" smtClean="0"/>
          </a:p>
        </p:txBody>
      </p:sp>
      <p:pic>
        <p:nvPicPr>
          <p:cNvPr id="119814" name="Picture 2"/>
          <p:cNvPicPr>
            <a:picLocks noChangeAspect="1" noChangeArrowheads="1"/>
          </p:cNvPicPr>
          <p:nvPr/>
        </p:nvPicPr>
        <p:blipFill>
          <a:blip r:embed="rId2" cstate="print"/>
          <a:srcRect/>
          <a:stretch>
            <a:fillRect/>
          </a:stretch>
        </p:blipFill>
        <p:spPr bwMode="auto">
          <a:xfrm>
            <a:off x="5334000" y="1066800"/>
            <a:ext cx="3309937" cy="4418013"/>
          </a:xfrm>
          <a:prstGeom prst="rect">
            <a:avLst/>
          </a:prstGeom>
          <a:noFill/>
          <a:ln w="9525">
            <a:noFill/>
            <a:miter lim="800000"/>
            <a:headEnd/>
            <a:tailEnd/>
          </a:ln>
        </p:spPr>
      </p:pic>
      <p:pic>
        <p:nvPicPr>
          <p:cNvPr id="119815" name="Picture 4"/>
          <p:cNvPicPr>
            <a:picLocks noChangeAspect="1" noChangeArrowheads="1"/>
          </p:cNvPicPr>
          <p:nvPr/>
        </p:nvPicPr>
        <p:blipFill>
          <a:blip r:embed="rId3" cstate="print"/>
          <a:srcRect/>
          <a:stretch>
            <a:fillRect/>
          </a:stretch>
        </p:blipFill>
        <p:spPr bwMode="auto">
          <a:xfrm>
            <a:off x="1447800" y="4876800"/>
            <a:ext cx="3070225" cy="17716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17462" y="255588"/>
            <a:ext cx="9126537" cy="735012"/>
          </a:xfrm>
        </p:spPr>
        <p:txBody>
          <a:bodyPr/>
          <a:lstStyle/>
          <a:p>
            <a:r>
              <a:rPr lang="en-GB" dirty="0" smtClean="0">
                <a:solidFill>
                  <a:schemeClr val="tx1"/>
                </a:solidFill>
              </a:rPr>
              <a:t>All Shell </a:t>
            </a:r>
            <a:r>
              <a:rPr lang="en-GB" dirty="0" err="1" smtClean="0">
                <a:solidFill>
                  <a:schemeClr val="tx1"/>
                </a:solidFill>
              </a:rPr>
              <a:t>Tellus</a:t>
            </a:r>
            <a:r>
              <a:rPr lang="en-GB" dirty="0" smtClean="0">
                <a:solidFill>
                  <a:schemeClr val="tx1"/>
                </a:solidFill>
              </a:rPr>
              <a:t> hydraulic fluids meet the DIN industry standard cleanliness requirement </a:t>
            </a:r>
          </a:p>
        </p:txBody>
      </p:sp>
      <p:sp>
        <p:nvSpPr>
          <p:cNvPr id="120835" name="Content Placeholder 2"/>
          <p:cNvSpPr>
            <a:spLocks noGrp="1"/>
          </p:cNvSpPr>
          <p:nvPr>
            <p:ph sz="half" idx="1"/>
          </p:nvPr>
        </p:nvSpPr>
        <p:spPr>
          <a:xfrm>
            <a:off x="539750" y="1268413"/>
            <a:ext cx="5040313" cy="5072062"/>
          </a:xfrm>
        </p:spPr>
        <p:txBody>
          <a:bodyPr/>
          <a:lstStyle/>
          <a:p>
            <a:r>
              <a:rPr lang="en-GB" sz="1800" i="1" smtClean="0"/>
              <a:t>Deutsche Norm DIN 51524 </a:t>
            </a:r>
            <a:r>
              <a:rPr lang="en-GB" sz="1800" smtClean="0"/>
              <a:t>sets minimum performance requirements for mineral oil hydraulic fluids:</a:t>
            </a:r>
          </a:p>
          <a:p>
            <a:pPr lvl="1">
              <a:buFont typeface="Futura Medium" pitchFamily="2" charset="0"/>
              <a:buChar char="–"/>
            </a:pPr>
            <a:r>
              <a:rPr lang="en-GB" sz="1800" i="1" smtClean="0"/>
              <a:t>Part 1</a:t>
            </a:r>
            <a:r>
              <a:rPr lang="en-GB" sz="1800" smtClean="0"/>
              <a:t>:</a:t>
            </a:r>
            <a:r>
              <a:rPr lang="en-GB" sz="1800" i="1" smtClean="0"/>
              <a:t> </a:t>
            </a:r>
            <a:r>
              <a:rPr lang="en-GB" sz="1800" smtClean="0"/>
              <a:t>HL fluids</a:t>
            </a:r>
          </a:p>
          <a:p>
            <a:pPr lvl="1">
              <a:buFont typeface="Futura Medium" pitchFamily="2" charset="0"/>
              <a:buChar char="–"/>
            </a:pPr>
            <a:r>
              <a:rPr lang="en-GB" sz="1800" i="1" smtClean="0"/>
              <a:t>Part 2</a:t>
            </a:r>
            <a:r>
              <a:rPr lang="en-GB" sz="1800" smtClean="0"/>
              <a:t>: HLP (ISO type HM) fluids</a:t>
            </a:r>
          </a:p>
          <a:p>
            <a:pPr lvl="1">
              <a:buFont typeface="Futura Medium" pitchFamily="2" charset="0"/>
              <a:buChar char="–"/>
            </a:pPr>
            <a:r>
              <a:rPr lang="en-GB" sz="1800" i="1" smtClean="0"/>
              <a:t>Part 3</a:t>
            </a:r>
            <a:r>
              <a:rPr lang="en-GB" sz="1800" smtClean="0"/>
              <a:t>: HVLP (ISO type HV) fluids.</a:t>
            </a:r>
          </a:p>
          <a:p>
            <a:r>
              <a:rPr lang="en-GB" sz="1800" smtClean="0"/>
              <a:t>This German standard is widely recognised </a:t>
            </a:r>
            <a:br>
              <a:rPr lang="en-GB" sz="1800" smtClean="0"/>
            </a:br>
            <a:r>
              <a:rPr lang="en-GB" sz="1800" smtClean="0"/>
              <a:t>by the international fluid power industry.</a:t>
            </a:r>
          </a:p>
          <a:p>
            <a:r>
              <a:rPr lang="en-GB" sz="1800" smtClean="0"/>
              <a:t>The latest version of DIN 51524 sets a </a:t>
            </a:r>
            <a:br>
              <a:rPr lang="en-GB" sz="1800" smtClean="0"/>
            </a:br>
            <a:r>
              <a:rPr lang="en-GB" sz="1800" smtClean="0"/>
              <a:t>minimum ISO Solid Contaminant Code </a:t>
            </a:r>
            <a:br>
              <a:rPr lang="en-GB" sz="1800" smtClean="0"/>
            </a:br>
            <a:r>
              <a:rPr lang="en-GB" sz="1800" smtClean="0"/>
              <a:t>for the fluid of </a:t>
            </a:r>
            <a:r>
              <a:rPr lang="en-GB" sz="1800" smtClean="0">
                <a:solidFill>
                  <a:srgbClr val="080808"/>
                </a:solidFill>
              </a:rPr>
              <a:t>21/19/16 (ISO 4406: 1999)</a:t>
            </a:r>
            <a:r>
              <a:rPr lang="en-GB" sz="1800" smtClean="0"/>
              <a:t>.</a:t>
            </a:r>
          </a:p>
          <a:p>
            <a:r>
              <a:rPr lang="en-GB" sz="1800" smtClean="0">
                <a:solidFill>
                  <a:srgbClr val="080808"/>
                </a:solidFill>
              </a:rPr>
              <a:t>All Shell Tellus hydraulic fluids are now compliant with the DIN cleanliness requirement *.</a:t>
            </a:r>
            <a:endParaRPr lang="en-GB" smtClean="0"/>
          </a:p>
        </p:txBody>
      </p:sp>
      <p:sp>
        <p:nvSpPr>
          <p:cNvPr id="120836" name="Date Placeholder 4"/>
          <p:cNvSpPr>
            <a:spLocks noGrp="1"/>
          </p:cNvSpPr>
          <p:nvPr>
            <p:ph type="dt" sz="quarter" idx="4294967295"/>
          </p:nvPr>
        </p:nvSpPr>
        <p:spPr>
          <a:xfrm>
            <a:off x="7118350" y="6465888"/>
            <a:ext cx="1079500" cy="323850"/>
          </a:xfrm>
          <a:prstGeom prst="rect">
            <a:avLst/>
          </a:prstGeom>
          <a:noFill/>
        </p:spPr>
        <p:txBody>
          <a:bodyPr/>
          <a:lstStyle/>
          <a:p>
            <a:fld id="{4187C047-4FF9-494A-A0A5-8E0CB5C101CF}" type="datetime1">
              <a:rPr lang="en-GB" smtClean="0"/>
              <a:pPr/>
              <a:t>11/09/2011</a:t>
            </a:fld>
            <a:endParaRPr lang="en-US" smtClean="0"/>
          </a:p>
        </p:txBody>
      </p:sp>
      <p:sp>
        <p:nvSpPr>
          <p:cNvPr id="120837" name="Slide Number Placeholder 5"/>
          <p:cNvSpPr>
            <a:spLocks noGrp="1"/>
          </p:cNvSpPr>
          <p:nvPr>
            <p:ph type="sldNum" sz="quarter" idx="4294967295"/>
          </p:nvPr>
        </p:nvSpPr>
        <p:spPr>
          <a:xfrm>
            <a:off x="8374063" y="6465888"/>
            <a:ext cx="266700" cy="169862"/>
          </a:xfrm>
          <a:prstGeom prst="rect">
            <a:avLst/>
          </a:prstGeom>
          <a:noFill/>
        </p:spPr>
        <p:txBody>
          <a:bodyPr/>
          <a:lstStyle/>
          <a:p>
            <a:fld id="{3B59B30C-E8F9-4082-BC82-757BD978BC6D}" type="slidenum">
              <a:rPr lang="en-US" smtClean="0"/>
              <a:pPr/>
              <a:t>33</a:t>
            </a:fld>
            <a:endParaRPr lang="en-US" smtClean="0"/>
          </a:p>
        </p:txBody>
      </p:sp>
      <p:sp>
        <p:nvSpPr>
          <p:cNvPr id="120838" name="TextBox 7"/>
          <p:cNvSpPr txBox="1">
            <a:spLocks noChangeArrowheads="1"/>
          </p:cNvSpPr>
          <p:nvPr/>
        </p:nvSpPr>
        <p:spPr bwMode="auto">
          <a:xfrm>
            <a:off x="611188" y="6237288"/>
            <a:ext cx="2930525" cy="323850"/>
          </a:xfrm>
          <a:prstGeom prst="rect">
            <a:avLst/>
          </a:prstGeom>
          <a:noFill/>
          <a:ln w="9525">
            <a:noFill/>
            <a:miter lim="800000"/>
            <a:headEnd/>
            <a:tailEnd/>
          </a:ln>
        </p:spPr>
        <p:txBody>
          <a:bodyPr wrap="none">
            <a:spAutoFit/>
          </a:bodyPr>
          <a:lstStyle/>
          <a:p>
            <a:pPr>
              <a:lnSpc>
                <a:spcPts val="2100"/>
              </a:lnSpc>
              <a:spcAft>
                <a:spcPts val="1200"/>
              </a:spcAft>
            </a:pPr>
            <a:r>
              <a:rPr lang="en-GB" sz="1000" i="1"/>
              <a:t>*At point of filling within Shell production facilities</a:t>
            </a:r>
          </a:p>
        </p:txBody>
      </p:sp>
      <p:pic>
        <p:nvPicPr>
          <p:cNvPr id="120839" name="Picture 2"/>
          <p:cNvPicPr>
            <a:picLocks noChangeAspect="1" noChangeArrowheads="1"/>
          </p:cNvPicPr>
          <p:nvPr/>
        </p:nvPicPr>
        <p:blipFill>
          <a:blip r:embed="rId2" cstate="print"/>
          <a:srcRect/>
          <a:stretch>
            <a:fillRect/>
          </a:stretch>
        </p:blipFill>
        <p:spPr bwMode="auto">
          <a:xfrm>
            <a:off x="4835525" y="981075"/>
            <a:ext cx="4200525" cy="57610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5014" name="Picture 5" descr="C:\DOCUME~1\RICHAR~1.DIX\LOCALS~1\Temp\npo000033.tmp"/>
          <p:cNvPicPr>
            <a:picLocks noChangeAspect="1" noChangeArrowheads="1"/>
          </p:cNvPicPr>
          <p:nvPr/>
        </p:nvPicPr>
        <p:blipFill>
          <a:blip r:embed="rId3" cstate="print"/>
          <a:srcRect/>
          <a:stretch>
            <a:fillRect/>
          </a:stretch>
        </p:blipFill>
        <p:spPr bwMode="auto">
          <a:xfrm>
            <a:off x="0" y="0"/>
            <a:ext cx="127000" cy="127000"/>
          </a:xfrm>
          <a:prstGeom prst="rect">
            <a:avLst/>
          </a:prstGeom>
          <a:noFill/>
          <a:ln w="12700">
            <a:noFill/>
            <a:miter lim="800000"/>
            <a:headEnd/>
            <a:tailEnd/>
          </a:ln>
          <a:effectLst/>
        </p:spPr>
      </p:pic>
      <p:sp>
        <p:nvSpPr>
          <p:cNvPr id="555010" name="Rectangle 2"/>
          <p:cNvSpPr>
            <a:spLocks noGrp="1" noChangeArrowheads="1"/>
          </p:cNvSpPr>
          <p:nvPr>
            <p:ph type="title"/>
          </p:nvPr>
        </p:nvSpPr>
        <p:spPr>
          <a:xfrm>
            <a:off x="0" y="457200"/>
            <a:ext cx="9144000" cy="423859"/>
          </a:xfrm>
        </p:spPr>
        <p:txBody>
          <a:bodyPr/>
          <a:lstStyle/>
          <a:p>
            <a:r>
              <a:rPr lang="en-US">
                <a:solidFill>
                  <a:schemeClr val="tx1"/>
                </a:solidFill>
              </a:rPr>
              <a:t>Shell Tellus – The Evolution</a:t>
            </a:r>
          </a:p>
        </p:txBody>
      </p:sp>
      <p:sp>
        <p:nvSpPr>
          <p:cNvPr id="555011" name="Rectangle 3"/>
          <p:cNvSpPr>
            <a:spLocks noGrp="1" noChangeArrowheads="1"/>
          </p:cNvSpPr>
          <p:nvPr>
            <p:ph type="body" idx="1"/>
          </p:nvPr>
        </p:nvSpPr>
        <p:spPr>
          <a:xfrm>
            <a:off x="609600" y="1066800"/>
            <a:ext cx="7772400" cy="4953000"/>
          </a:xfrm>
        </p:spPr>
        <p:txBody>
          <a:bodyPr/>
          <a:lstStyle/>
          <a:p>
            <a:pPr algn="just">
              <a:lnSpc>
                <a:spcPct val="90000"/>
              </a:lnSpc>
            </a:pPr>
            <a:r>
              <a:rPr lang="en-GB" sz="1600" dirty="0"/>
              <a:t>Next generation technology provides improvement in the following areas:</a:t>
            </a:r>
          </a:p>
          <a:p>
            <a:pPr lvl="2" algn="just">
              <a:lnSpc>
                <a:spcPct val="70000"/>
              </a:lnSpc>
              <a:buClr>
                <a:srgbClr val="009900"/>
              </a:buClr>
              <a:buFont typeface="Wingdings" pitchFamily="2" charset="2"/>
              <a:buChar char="ü"/>
            </a:pPr>
            <a:r>
              <a:rPr lang="en-GB" sz="1600" b="1" dirty="0"/>
              <a:t>Better oxidation stability</a:t>
            </a:r>
          </a:p>
          <a:p>
            <a:pPr lvl="3" algn="just">
              <a:lnSpc>
                <a:spcPct val="70000"/>
              </a:lnSpc>
            </a:pPr>
            <a:r>
              <a:rPr lang="en-GB" sz="1600" b="1" dirty="0">
                <a:solidFill>
                  <a:srgbClr val="EA0C31"/>
                </a:solidFill>
              </a:rPr>
              <a:t>Improved  service life in the </a:t>
            </a:r>
            <a:r>
              <a:rPr lang="en-GB" sz="1600" b="1" dirty="0" smtClean="0">
                <a:solidFill>
                  <a:srgbClr val="EA0C31"/>
                </a:solidFill>
              </a:rPr>
              <a:t>field</a:t>
            </a:r>
          </a:p>
          <a:p>
            <a:pPr lvl="3" algn="just">
              <a:lnSpc>
                <a:spcPct val="70000"/>
              </a:lnSpc>
            </a:pPr>
            <a:endParaRPr lang="en-GB" sz="1600" b="1" dirty="0">
              <a:solidFill>
                <a:srgbClr val="EA0C31"/>
              </a:solidFill>
            </a:endParaRPr>
          </a:p>
          <a:p>
            <a:pPr lvl="2" algn="just">
              <a:lnSpc>
                <a:spcPct val="70000"/>
              </a:lnSpc>
              <a:buClr>
                <a:srgbClr val="009900"/>
              </a:buClr>
              <a:buFont typeface="Wingdings" pitchFamily="2" charset="2"/>
              <a:buChar char="ü"/>
            </a:pPr>
            <a:r>
              <a:rPr lang="en-GB" sz="1600" dirty="0"/>
              <a:t>Better thermal stability</a:t>
            </a:r>
          </a:p>
          <a:p>
            <a:pPr lvl="3" algn="just">
              <a:lnSpc>
                <a:spcPct val="70000"/>
              </a:lnSpc>
            </a:pPr>
            <a:r>
              <a:rPr lang="en-GB" sz="1600" dirty="0">
                <a:solidFill>
                  <a:srgbClr val="EA0C31"/>
                </a:solidFill>
              </a:rPr>
              <a:t>Long service life at high operating </a:t>
            </a:r>
            <a:r>
              <a:rPr lang="en-GB" sz="1600" dirty="0" smtClean="0">
                <a:solidFill>
                  <a:srgbClr val="EA0C31"/>
                </a:solidFill>
              </a:rPr>
              <a:t>temperatures</a:t>
            </a:r>
          </a:p>
          <a:p>
            <a:pPr lvl="3" algn="just">
              <a:lnSpc>
                <a:spcPct val="70000"/>
              </a:lnSpc>
            </a:pPr>
            <a:endParaRPr lang="en-GB" sz="1600" dirty="0">
              <a:solidFill>
                <a:srgbClr val="EA0C31"/>
              </a:solidFill>
            </a:endParaRPr>
          </a:p>
          <a:p>
            <a:pPr lvl="2" algn="just">
              <a:lnSpc>
                <a:spcPct val="70000"/>
              </a:lnSpc>
              <a:buClr>
                <a:srgbClr val="009900"/>
              </a:buClr>
              <a:buFont typeface="Wingdings" pitchFamily="2" charset="2"/>
              <a:buChar char="ü"/>
            </a:pPr>
            <a:r>
              <a:rPr lang="en-GB" sz="1600" dirty="0"/>
              <a:t>Better hydrolytic stability</a:t>
            </a:r>
          </a:p>
          <a:p>
            <a:pPr lvl="3" algn="just">
              <a:lnSpc>
                <a:spcPct val="70000"/>
              </a:lnSpc>
            </a:pPr>
            <a:r>
              <a:rPr lang="en-GB" sz="1600" dirty="0">
                <a:solidFill>
                  <a:srgbClr val="EA0C31"/>
                </a:solidFill>
              </a:rPr>
              <a:t>Maintains performance when contaminated with </a:t>
            </a:r>
            <a:r>
              <a:rPr lang="en-GB" sz="1600" dirty="0" smtClean="0">
                <a:solidFill>
                  <a:srgbClr val="EA0C31"/>
                </a:solidFill>
              </a:rPr>
              <a:t>water</a:t>
            </a:r>
          </a:p>
          <a:p>
            <a:pPr lvl="3" algn="just">
              <a:lnSpc>
                <a:spcPct val="70000"/>
              </a:lnSpc>
            </a:pPr>
            <a:endParaRPr lang="en-GB" sz="1600" dirty="0">
              <a:solidFill>
                <a:srgbClr val="EA0C31"/>
              </a:solidFill>
            </a:endParaRPr>
          </a:p>
          <a:p>
            <a:pPr lvl="2" algn="just">
              <a:lnSpc>
                <a:spcPct val="70000"/>
              </a:lnSpc>
              <a:buClr>
                <a:srgbClr val="009900"/>
              </a:buClr>
              <a:buFont typeface="Wingdings" pitchFamily="2" charset="2"/>
              <a:buChar char="ü"/>
            </a:pPr>
            <a:r>
              <a:rPr lang="en-GB" sz="1600" dirty="0"/>
              <a:t>Advanced wear protection technology</a:t>
            </a:r>
          </a:p>
          <a:p>
            <a:pPr lvl="3" algn="just">
              <a:lnSpc>
                <a:spcPct val="70000"/>
              </a:lnSpc>
            </a:pPr>
            <a:r>
              <a:rPr lang="en-GB" sz="1600" dirty="0">
                <a:solidFill>
                  <a:srgbClr val="EA0C31"/>
                </a:solidFill>
              </a:rPr>
              <a:t>Extended component </a:t>
            </a:r>
            <a:r>
              <a:rPr lang="en-GB" sz="1600" dirty="0" smtClean="0">
                <a:solidFill>
                  <a:srgbClr val="EA0C31"/>
                </a:solidFill>
              </a:rPr>
              <a:t>life</a:t>
            </a:r>
          </a:p>
          <a:p>
            <a:pPr lvl="3" algn="just">
              <a:lnSpc>
                <a:spcPct val="70000"/>
              </a:lnSpc>
            </a:pPr>
            <a:endParaRPr lang="en-GB" sz="1600" dirty="0">
              <a:solidFill>
                <a:srgbClr val="EA0C31"/>
              </a:solidFill>
            </a:endParaRPr>
          </a:p>
          <a:p>
            <a:pPr lvl="2" algn="just">
              <a:lnSpc>
                <a:spcPct val="70000"/>
              </a:lnSpc>
              <a:buClr>
                <a:srgbClr val="009900"/>
              </a:buClr>
              <a:buFont typeface="Wingdings" pitchFamily="2" charset="2"/>
              <a:buChar char="ü"/>
            </a:pPr>
            <a:r>
              <a:rPr lang="en-GB" sz="1600" dirty="0"/>
              <a:t>Superior filterability</a:t>
            </a:r>
          </a:p>
          <a:p>
            <a:pPr lvl="3" algn="just">
              <a:lnSpc>
                <a:spcPct val="70000"/>
              </a:lnSpc>
            </a:pPr>
            <a:r>
              <a:rPr lang="en-GB" sz="1600" dirty="0">
                <a:solidFill>
                  <a:srgbClr val="EA0C31"/>
                </a:solidFill>
              </a:rPr>
              <a:t>Allows ultra-fine filters in presence of water and chemical </a:t>
            </a:r>
            <a:r>
              <a:rPr lang="en-GB" sz="1600" dirty="0" smtClean="0">
                <a:solidFill>
                  <a:srgbClr val="EA0C31"/>
                </a:solidFill>
              </a:rPr>
              <a:t>contaminants</a:t>
            </a:r>
          </a:p>
          <a:p>
            <a:pPr algn="just">
              <a:lnSpc>
                <a:spcPct val="90000"/>
              </a:lnSpc>
              <a:buNone/>
            </a:pPr>
            <a:endParaRPr lang="en-GB" sz="1600" dirty="0"/>
          </a:p>
        </p:txBody>
      </p:sp>
      <p:sp>
        <p:nvSpPr>
          <p:cNvPr id="555012" name="AutoShape 4"/>
          <p:cNvSpPr>
            <a:spLocks noChangeArrowheads="1"/>
          </p:cNvSpPr>
          <p:nvPr/>
        </p:nvSpPr>
        <p:spPr bwMode="auto">
          <a:xfrm>
            <a:off x="609600" y="1524000"/>
            <a:ext cx="762000" cy="152400"/>
          </a:xfrm>
          <a:prstGeom prst="rightArrow">
            <a:avLst>
              <a:gd name="adj1" fmla="val 50000"/>
              <a:gd name="adj2" fmla="val 125000"/>
            </a:avLst>
          </a:prstGeom>
          <a:solidFill>
            <a:srgbClr val="EA0C31"/>
          </a:solidFill>
          <a:ln w="12700">
            <a:solidFill>
              <a:schemeClr val="tx1"/>
            </a:solidFill>
            <a:miter lim="800000"/>
            <a:headEnd type="none" w="sm" len="sm"/>
            <a:tailEnd type="none" w="sm" len="sm"/>
          </a:ln>
          <a:effectLst/>
        </p:spPr>
        <p:txBody>
          <a:bodyPr wrap="none" anchor="ctr"/>
          <a:lstStyle/>
          <a:p>
            <a:endParaRPr lang="en-US"/>
          </a:p>
        </p:txBody>
      </p:sp>
      <p:sp>
        <p:nvSpPr>
          <p:cNvPr id="6" name="Date Placeholder 5"/>
          <p:cNvSpPr>
            <a:spLocks noGrp="1"/>
          </p:cNvSpPr>
          <p:nvPr>
            <p:ph type="dt" sz="half" idx="4294967295"/>
          </p:nvPr>
        </p:nvSpPr>
        <p:spPr>
          <a:xfrm>
            <a:off x="7118350" y="6465888"/>
            <a:ext cx="1079500" cy="323850"/>
          </a:xfrm>
          <a:prstGeom prst="rect">
            <a:avLst/>
          </a:prstGeom>
        </p:spPr>
        <p:txBody>
          <a:bodyPr/>
          <a:lstStyle/>
          <a:p>
            <a:pPr>
              <a:defRPr/>
            </a:pPr>
            <a:endParaRPr lang="en-US" dirty="0"/>
          </a:p>
        </p:txBody>
      </p:sp>
    </p:spTree>
  </p:cSld>
  <p:clrMapOvr>
    <a:masterClrMapping/>
  </p:clrMapOvr>
  <p:transition>
    <p:blind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5493" name="Picture 4" descr="C:\DOCUME~1\RICHAR~1.DIX\LOCALS~1\Temp\npo000043.tmp"/>
          <p:cNvPicPr>
            <a:picLocks noChangeAspect="1" noChangeArrowheads="1"/>
          </p:cNvPicPr>
          <p:nvPr/>
        </p:nvPicPr>
        <p:blipFill>
          <a:blip r:embed="rId2" cstate="print"/>
          <a:srcRect/>
          <a:stretch>
            <a:fillRect/>
          </a:stretch>
        </p:blipFill>
        <p:spPr bwMode="auto">
          <a:xfrm>
            <a:off x="0" y="0"/>
            <a:ext cx="127000" cy="127000"/>
          </a:xfrm>
          <a:prstGeom prst="rect">
            <a:avLst/>
          </a:prstGeom>
          <a:noFill/>
          <a:ln w="12700">
            <a:noFill/>
            <a:miter lim="800000"/>
            <a:headEnd/>
            <a:tailEnd/>
          </a:ln>
          <a:effectLst/>
        </p:spPr>
      </p:pic>
      <p:sp>
        <p:nvSpPr>
          <p:cNvPr id="575490" name="Rectangle 2"/>
          <p:cNvSpPr>
            <a:spLocks noGrp="1" noChangeArrowheads="1"/>
          </p:cNvSpPr>
          <p:nvPr>
            <p:ph type="title"/>
          </p:nvPr>
        </p:nvSpPr>
        <p:spPr>
          <a:xfrm>
            <a:off x="0" y="152400"/>
            <a:ext cx="9144000" cy="423859"/>
          </a:xfrm>
        </p:spPr>
        <p:txBody>
          <a:bodyPr/>
          <a:lstStyle/>
          <a:p>
            <a:r>
              <a:rPr lang="en-US" dirty="0">
                <a:solidFill>
                  <a:schemeClr val="tx1"/>
                </a:solidFill>
              </a:rPr>
              <a:t>Shell </a:t>
            </a:r>
            <a:r>
              <a:rPr lang="en-US" dirty="0" err="1">
                <a:solidFill>
                  <a:schemeClr val="tx1"/>
                </a:solidFill>
              </a:rPr>
              <a:t>Tellus</a:t>
            </a:r>
            <a:r>
              <a:rPr lang="en-US" dirty="0">
                <a:solidFill>
                  <a:schemeClr val="tx1"/>
                </a:solidFill>
              </a:rPr>
              <a:t> – The Evolution</a:t>
            </a:r>
            <a:endParaRPr lang="en-GB" dirty="0">
              <a:solidFill>
                <a:schemeClr val="tx1"/>
              </a:solidFill>
            </a:endParaRPr>
          </a:p>
        </p:txBody>
      </p:sp>
      <p:pic>
        <p:nvPicPr>
          <p:cNvPr id="198657" name="Picture 1"/>
          <p:cNvPicPr>
            <a:picLocks noGrp="1" noChangeAspect="1" noChangeArrowheads="1"/>
          </p:cNvPicPr>
          <p:nvPr>
            <p:ph idx="1"/>
          </p:nvPr>
        </p:nvPicPr>
        <p:blipFill>
          <a:blip r:embed="rId3" cstate="print"/>
          <a:srcRect/>
          <a:stretch>
            <a:fillRect/>
          </a:stretch>
        </p:blipFill>
        <p:spPr bwMode="auto">
          <a:xfrm>
            <a:off x="228600" y="762000"/>
            <a:ext cx="8458200" cy="5676579"/>
          </a:xfrm>
          <a:prstGeom prst="rect">
            <a:avLst/>
          </a:prstGeom>
          <a:noFill/>
          <a:ln w="9525">
            <a:noFill/>
            <a:miter lim="800000"/>
            <a:headEnd/>
            <a:tailEnd/>
          </a:ln>
        </p:spPr>
      </p:pic>
    </p:spTree>
  </p:cSld>
  <p:clrMapOvr>
    <a:masterClrMapping/>
  </p:clrMapOvr>
  <p:transition>
    <p:blind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subTitle" idx="1"/>
          </p:nvPr>
        </p:nvSpPr>
        <p:spPr>
          <a:xfrm>
            <a:off x="838200" y="762000"/>
            <a:ext cx="6400800" cy="4038600"/>
          </a:xfrm>
        </p:spPr>
        <p:txBody>
          <a:bodyPr/>
          <a:lstStyle/>
          <a:p>
            <a:pPr marL="381000" indent="-381000">
              <a:lnSpc>
                <a:spcPct val="80000"/>
              </a:lnSpc>
              <a:buFontTx/>
              <a:buChar char="•"/>
            </a:pPr>
            <a:r>
              <a:rPr lang="en-GB" u="sng" dirty="0">
                <a:latin typeface="Arial" pitchFamily="34" charset="0"/>
              </a:rPr>
              <a:t> </a:t>
            </a:r>
            <a:r>
              <a:rPr lang="en-GB" sz="2000" b="1" u="sng" dirty="0"/>
              <a:t>Lowest overall cost</a:t>
            </a:r>
            <a:endParaRPr lang="en-GB" sz="2000" b="1" dirty="0"/>
          </a:p>
          <a:p>
            <a:pPr marL="723900" lvl="1" indent="-266700">
              <a:lnSpc>
                <a:spcPct val="80000"/>
              </a:lnSpc>
              <a:buFontTx/>
              <a:buChar char="o"/>
            </a:pPr>
            <a:r>
              <a:rPr lang="en-GB" sz="1800" dirty="0">
                <a:latin typeface="Arial" pitchFamily="34" charset="0"/>
              </a:rPr>
              <a:t>Lower oil Consumption</a:t>
            </a:r>
          </a:p>
          <a:p>
            <a:pPr marL="723900" lvl="1" indent="-266700">
              <a:lnSpc>
                <a:spcPct val="80000"/>
              </a:lnSpc>
              <a:buFontTx/>
              <a:buAutoNum type="arabicPeriod"/>
            </a:pPr>
            <a:r>
              <a:rPr lang="en-GB" sz="1800" dirty="0">
                <a:solidFill>
                  <a:schemeClr val="tx2"/>
                </a:solidFill>
                <a:latin typeface="Arial" pitchFamily="34" charset="0"/>
              </a:rPr>
              <a:t>25 % with respect to the competition</a:t>
            </a:r>
          </a:p>
          <a:p>
            <a:pPr marL="723900" lvl="1" indent="-266700">
              <a:lnSpc>
                <a:spcPct val="80000"/>
              </a:lnSpc>
              <a:buFontTx/>
              <a:buAutoNum type="arabicPeriod"/>
            </a:pPr>
            <a:r>
              <a:rPr lang="en-GB" sz="1800" dirty="0">
                <a:solidFill>
                  <a:schemeClr val="tx2"/>
                </a:solidFill>
                <a:latin typeface="Arial" pitchFamily="34" charset="0"/>
              </a:rPr>
              <a:t>50 % by using (Top Tier</a:t>
            </a:r>
            <a:r>
              <a:rPr lang="en-GB" sz="1800" dirty="0" smtClean="0">
                <a:solidFill>
                  <a:schemeClr val="tx2"/>
                </a:solidFill>
                <a:latin typeface="Arial" pitchFamily="34" charset="0"/>
              </a:rPr>
              <a:t>)</a:t>
            </a:r>
            <a:endParaRPr lang="en-GB" sz="1800" dirty="0">
              <a:solidFill>
                <a:schemeClr val="tx2"/>
              </a:solidFill>
              <a:latin typeface="Arial" pitchFamily="34" charset="0"/>
            </a:endParaRPr>
          </a:p>
          <a:p>
            <a:pPr marL="723900" lvl="1" indent="-266700">
              <a:lnSpc>
                <a:spcPct val="80000"/>
              </a:lnSpc>
              <a:buFontTx/>
              <a:buChar char="o"/>
            </a:pPr>
            <a:r>
              <a:rPr lang="en-GB" sz="1800" dirty="0">
                <a:latin typeface="Arial" pitchFamily="34" charset="0"/>
              </a:rPr>
              <a:t>High Turbine Oil life</a:t>
            </a:r>
          </a:p>
          <a:p>
            <a:pPr marL="723900" lvl="1" indent="-266700">
              <a:lnSpc>
                <a:spcPct val="80000"/>
              </a:lnSpc>
              <a:buFontTx/>
              <a:buChar char="o"/>
            </a:pPr>
            <a:r>
              <a:rPr lang="en-GB" sz="1800" dirty="0">
                <a:latin typeface="Arial" pitchFamily="34" charset="0"/>
              </a:rPr>
              <a:t>Lower downtime</a:t>
            </a:r>
          </a:p>
          <a:p>
            <a:pPr marL="723900" lvl="1" indent="-266700">
              <a:lnSpc>
                <a:spcPct val="80000"/>
              </a:lnSpc>
              <a:buFontTx/>
              <a:buChar char="o"/>
            </a:pPr>
            <a:r>
              <a:rPr lang="en-GB" sz="1800" dirty="0">
                <a:latin typeface="Arial" pitchFamily="34" charset="0"/>
              </a:rPr>
              <a:t>Lower maintenance Cost</a:t>
            </a:r>
          </a:p>
          <a:p>
            <a:pPr marL="723900" lvl="1" indent="-266700">
              <a:lnSpc>
                <a:spcPct val="80000"/>
              </a:lnSpc>
              <a:buFontTx/>
              <a:buChar char="o"/>
            </a:pPr>
            <a:r>
              <a:rPr lang="en-GB" sz="1800" dirty="0">
                <a:latin typeface="Arial" pitchFamily="34" charset="0"/>
              </a:rPr>
              <a:t>Longer equipment  life ( </a:t>
            </a:r>
            <a:r>
              <a:rPr lang="en-GB" sz="1800" dirty="0" smtClean="0">
                <a:latin typeface="Arial" pitchFamily="34" charset="0"/>
              </a:rPr>
              <a:t>Journal </a:t>
            </a:r>
            <a:r>
              <a:rPr lang="en-GB" sz="1800" dirty="0">
                <a:latin typeface="Arial" pitchFamily="34" charset="0"/>
              </a:rPr>
              <a:t>Bearings, reduction gears </a:t>
            </a:r>
            <a:endParaRPr lang="en-GB" sz="1800" u="sng" dirty="0">
              <a:latin typeface="Arial" pitchFamily="34" charset="0"/>
            </a:endParaRPr>
          </a:p>
          <a:p>
            <a:pPr marL="381000" indent="-381000">
              <a:lnSpc>
                <a:spcPct val="80000"/>
              </a:lnSpc>
              <a:buFontTx/>
              <a:buChar char="•"/>
            </a:pPr>
            <a:r>
              <a:rPr lang="en-GB" u="sng" dirty="0">
                <a:latin typeface="Arial" pitchFamily="34" charset="0"/>
              </a:rPr>
              <a:t> </a:t>
            </a:r>
            <a:r>
              <a:rPr lang="en-GB" sz="2000" b="1" u="sng" dirty="0"/>
              <a:t>Peace of mind</a:t>
            </a:r>
            <a:endParaRPr lang="en-GB" sz="2000" b="1" dirty="0"/>
          </a:p>
          <a:p>
            <a:pPr marL="723900" lvl="1" indent="-266700">
              <a:lnSpc>
                <a:spcPct val="80000"/>
              </a:lnSpc>
              <a:buFontTx/>
              <a:buAutoNum type="arabicPeriod"/>
            </a:pPr>
            <a:r>
              <a:rPr lang="en-GB" sz="1800" dirty="0">
                <a:latin typeface="Arial" pitchFamily="34" charset="0"/>
              </a:rPr>
              <a:t>Worlds leading brand</a:t>
            </a:r>
          </a:p>
          <a:p>
            <a:pPr marL="723900" lvl="1" indent="-266700">
              <a:lnSpc>
                <a:spcPct val="80000"/>
              </a:lnSpc>
              <a:buFontTx/>
              <a:buAutoNum type="arabicPeriod"/>
            </a:pPr>
            <a:r>
              <a:rPr lang="en-GB" sz="1800" dirty="0">
                <a:latin typeface="Arial" pitchFamily="34" charset="0"/>
              </a:rPr>
              <a:t>Comprehensive &amp; Quality Product range</a:t>
            </a:r>
          </a:p>
          <a:p>
            <a:pPr marL="723900" lvl="1" indent="-266700">
              <a:lnSpc>
                <a:spcPct val="80000"/>
              </a:lnSpc>
              <a:buFontTx/>
              <a:buAutoNum type="arabicPeriod"/>
            </a:pPr>
            <a:r>
              <a:rPr lang="en-GB" sz="1800" dirty="0">
                <a:latin typeface="Arial" pitchFamily="34" charset="0"/>
              </a:rPr>
              <a:t>Technical support</a:t>
            </a:r>
          </a:p>
          <a:p>
            <a:pPr marL="723900" lvl="1" indent="-266700">
              <a:lnSpc>
                <a:spcPct val="80000"/>
              </a:lnSpc>
              <a:buFontTx/>
              <a:buAutoNum type="arabicPeriod"/>
            </a:pPr>
            <a:r>
              <a:rPr lang="en-GB" sz="1800" dirty="0">
                <a:latin typeface="Arial" pitchFamily="34" charset="0"/>
              </a:rPr>
              <a:t>Reliable Supply</a:t>
            </a:r>
          </a:p>
          <a:p>
            <a:pPr marL="381000" indent="-381000">
              <a:lnSpc>
                <a:spcPct val="80000"/>
              </a:lnSpc>
              <a:buFontTx/>
              <a:buChar char="•"/>
            </a:pPr>
            <a:r>
              <a:rPr lang="en-GB" sz="1800" u="sng" dirty="0">
                <a:latin typeface="Arial" pitchFamily="34" charset="0"/>
              </a:rPr>
              <a:t> </a:t>
            </a:r>
            <a:r>
              <a:rPr lang="en-GB" sz="2000" b="1" u="sng" dirty="0"/>
              <a:t>Convenience</a:t>
            </a:r>
            <a:endParaRPr lang="en-GB" sz="2000" b="1" dirty="0"/>
          </a:p>
          <a:p>
            <a:pPr marL="723900" lvl="1" indent="-266700">
              <a:lnSpc>
                <a:spcPct val="80000"/>
              </a:lnSpc>
              <a:buFontTx/>
              <a:buNone/>
            </a:pPr>
            <a:r>
              <a:rPr lang="en-GB" sz="1800" dirty="0">
                <a:latin typeface="Arial" pitchFamily="34" charset="0"/>
              </a:rPr>
              <a:t>Single supplier</a:t>
            </a:r>
            <a:endParaRPr lang="en-GB" sz="18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6" name="Picture 9" descr="10_H-WW85837.jpg"/>
          <p:cNvPicPr>
            <a:picLocks noChangeAspect="1"/>
          </p:cNvPicPr>
          <p:nvPr/>
        </p:nvPicPr>
        <p:blipFill>
          <a:blip r:embed="rId3" cstate="print"/>
          <a:srcRect r="15" b="34"/>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928527" y="517526"/>
            <a:ext cx="7012357" cy="17621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dirty="0">
              <a:solidFill>
                <a:schemeClr val="bg1"/>
              </a:solidFill>
              <a:cs typeface="Arial" pitchFamily="34" charset="0"/>
            </a:endParaRPr>
          </a:p>
        </p:txBody>
      </p:sp>
      <p:sp>
        <p:nvSpPr>
          <p:cNvPr id="11268" name="TextBox 7"/>
          <p:cNvSpPr txBox="1">
            <a:spLocks noChangeArrowheads="1"/>
          </p:cNvSpPr>
          <p:nvPr/>
        </p:nvSpPr>
        <p:spPr bwMode="auto">
          <a:xfrm>
            <a:off x="1133279" y="630238"/>
            <a:ext cx="6726657" cy="1446212"/>
          </a:xfrm>
          <a:prstGeom prst="rect">
            <a:avLst/>
          </a:prstGeom>
          <a:noFill/>
          <a:ln w="9525">
            <a:noFill/>
            <a:miter lim="800000"/>
            <a:headEnd/>
            <a:tailEnd/>
          </a:ln>
        </p:spPr>
        <p:txBody>
          <a:bodyPr>
            <a:spAutoFit/>
          </a:bodyPr>
          <a:lstStyle/>
          <a:p>
            <a:r>
              <a:rPr lang="en-GB" sz="2200" b="1" dirty="0">
                <a:solidFill>
                  <a:schemeClr val="bg1"/>
                </a:solidFill>
                <a:latin typeface="Futura Book" pitchFamily="2" charset="0"/>
              </a:rPr>
              <a:t>AS THE NUMBER ONE GLOBAL LUBRICANTS SUPPLIER</a:t>
            </a:r>
            <a:r>
              <a:rPr lang="en-GB" sz="2000" b="1" dirty="0">
                <a:solidFill>
                  <a:schemeClr val="bg1"/>
                </a:solidFill>
                <a:latin typeface="Futura Book" pitchFamily="2" charset="0"/>
              </a:rPr>
              <a:t>*</a:t>
            </a:r>
            <a:r>
              <a:rPr lang="en-GB" sz="2200" b="1" dirty="0">
                <a:solidFill>
                  <a:schemeClr val="bg1"/>
                </a:solidFill>
                <a:latin typeface="Futura Book" pitchFamily="2" charset="0"/>
              </a:rPr>
              <a:t>, WE’VE BEEN THE FIRST TO INTRODUCE NUMEROUS BREAKTHROUGH TECHNOLOGIES TO THE MARKET</a:t>
            </a:r>
            <a:endParaRPr lang="en-GB" sz="2200" dirty="0">
              <a:solidFill>
                <a:schemeClr val="bg1"/>
              </a:solidFill>
              <a:latin typeface="Futura Book" pitchFamily="2" charset="0"/>
            </a:endParaRPr>
          </a:p>
        </p:txBody>
      </p:sp>
      <p:sp>
        <p:nvSpPr>
          <p:cNvPr id="6" name="Rectangle 5"/>
          <p:cNvSpPr/>
          <p:nvPr/>
        </p:nvSpPr>
        <p:spPr>
          <a:xfrm>
            <a:off x="2958586" y="2093914"/>
            <a:ext cx="5645758" cy="33242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a:solidFill>
                <a:srgbClr val="FFFFFF"/>
              </a:solidFill>
              <a:cs typeface="Arial" pitchFamily="34" charset="0"/>
            </a:endParaRPr>
          </a:p>
        </p:txBody>
      </p:sp>
      <p:sp>
        <p:nvSpPr>
          <p:cNvPr id="9" name="TextBox 8"/>
          <p:cNvSpPr txBox="1"/>
          <p:nvPr/>
        </p:nvSpPr>
        <p:spPr>
          <a:xfrm>
            <a:off x="3063343" y="1866900"/>
            <a:ext cx="5512431" cy="3282950"/>
          </a:xfrm>
          <a:prstGeom prst="rect">
            <a:avLst/>
          </a:prstGeom>
          <a:noFill/>
        </p:spPr>
        <p:txBody>
          <a:bodyPr>
            <a:spAutoFit/>
          </a:bodyPr>
          <a:lstStyle/>
          <a:p>
            <a:pPr marL="174625" indent="-174625">
              <a:spcAft>
                <a:spcPts val="800"/>
              </a:spcAft>
              <a:buClr>
                <a:schemeClr val="tx2"/>
              </a:buClr>
              <a:buSzPct val="100000"/>
            </a:pPr>
            <a:endParaRPr lang="en-GB" sz="1400" b="1" dirty="0">
              <a:solidFill>
                <a:schemeClr val="bg1"/>
              </a:solidFill>
            </a:endParaRPr>
          </a:p>
          <a:p>
            <a:pPr marL="174625" indent="-174625">
              <a:spcAft>
                <a:spcPts val="800"/>
              </a:spcAft>
              <a:buClr>
                <a:schemeClr val="tx2"/>
              </a:buClr>
              <a:buSzPct val="100000"/>
              <a:buFontTx/>
              <a:buBlip>
                <a:blip r:embed="rId4"/>
              </a:buBlip>
            </a:pPr>
            <a:r>
              <a:rPr lang="en-GB" sz="1600" dirty="0">
                <a:solidFill>
                  <a:schemeClr val="bg1"/>
                </a:solidFill>
              </a:rPr>
              <a:t>We have been the first to:</a:t>
            </a:r>
          </a:p>
          <a:p>
            <a:pPr marL="631825" lvl="1" indent="-174625">
              <a:spcAft>
                <a:spcPts val="600"/>
              </a:spcAft>
              <a:buClr>
                <a:schemeClr val="tx2"/>
              </a:buClr>
              <a:buSzPct val="100000"/>
              <a:buFontTx/>
              <a:buChar char="-"/>
            </a:pPr>
            <a:r>
              <a:rPr lang="en-MY" sz="1600" dirty="0">
                <a:solidFill>
                  <a:schemeClr val="bg1"/>
                </a:solidFill>
              </a:rPr>
              <a:t>First formulate and commercialise a Low-SAPS extended drain Heavy Duty Diesel Engine Oil </a:t>
            </a:r>
          </a:p>
          <a:p>
            <a:pPr marL="631825" lvl="1" indent="-174625">
              <a:spcAft>
                <a:spcPts val="600"/>
              </a:spcAft>
              <a:buClr>
                <a:schemeClr val="tx2"/>
              </a:buClr>
              <a:buSzPct val="100000"/>
              <a:buFontTx/>
              <a:buChar char="-"/>
            </a:pPr>
            <a:r>
              <a:rPr lang="en-MY" sz="1600" dirty="0">
                <a:solidFill>
                  <a:schemeClr val="bg1"/>
                </a:solidFill>
              </a:rPr>
              <a:t>Invent a lithium 12 </a:t>
            </a:r>
            <a:r>
              <a:rPr lang="en-MY" sz="1600" dirty="0" err="1">
                <a:solidFill>
                  <a:schemeClr val="bg1"/>
                </a:solidFill>
              </a:rPr>
              <a:t>hydroxystearate</a:t>
            </a:r>
            <a:r>
              <a:rPr lang="en-MY" sz="1600" dirty="0">
                <a:solidFill>
                  <a:schemeClr val="bg1"/>
                </a:solidFill>
              </a:rPr>
              <a:t> grease, making up the largest share of the world’s grease volumes from all manufacturers up to today</a:t>
            </a:r>
          </a:p>
          <a:p>
            <a:pPr marL="631825" lvl="1" indent="-174625">
              <a:spcAft>
                <a:spcPts val="600"/>
              </a:spcAft>
              <a:buClr>
                <a:schemeClr val="tx2"/>
              </a:buClr>
              <a:buSzPct val="100000"/>
              <a:buFontTx/>
              <a:buChar char="-"/>
            </a:pPr>
            <a:r>
              <a:rPr lang="en-MY" sz="1600" dirty="0">
                <a:solidFill>
                  <a:schemeClr val="bg1"/>
                </a:solidFill>
              </a:rPr>
              <a:t>Commercialise GTL base oils </a:t>
            </a:r>
          </a:p>
          <a:p>
            <a:pPr marL="631825" lvl="1" indent="-174625">
              <a:spcAft>
                <a:spcPts val="600"/>
              </a:spcAft>
              <a:buClr>
                <a:schemeClr val="tx2"/>
              </a:buClr>
              <a:buSzPct val="100000"/>
              <a:buFontTx/>
              <a:buChar char="-"/>
            </a:pPr>
            <a:r>
              <a:rPr lang="en-MY" sz="1600" dirty="0">
                <a:solidFill>
                  <a:schemeClr val="bg1"/>
                </a:solidFill>
              </a:rPr>
              <a:t>Develop an energy efficient hydraulic oil </a:t>
            </a:r>
            <a:endParaRPr lang="en-US" sz="1600" dirty="0">
              <a:solidFill>
                <a:schemeClr val="bg1"/>
              </a:solidFill>
            </a:endParaRPr>
          </a:p>
          <a:p>
            <a:pPr marL="174625" indent="-174625">
              <a:spcAft>
                <a:spcPts val="800"/>
              </a:spcAft>
              <a:buClr>
                <a:schemeClr val="tx2"/>
              </a:buClr>
              <a:buSzPct val="100000"/>
              <a:buFontTx/>
              <a:buBlip>
                <a:blip r:embed="rId4"/>
              </a:buBlip>
            </a:pPr>
            <a:r>
              <a:rPr lang="en-GB" sz="1600" dirty="0">
                <a:solidFill>
                  <a:schemeClr val="bg1"/>
                </a:solidFill>
              </a:rPr>
              <a:t>We have a patent portfolio with well over 150 patent series for lubricants, base oils and greases</a:t>
            </a:r>
          </a:p>
        </p:txBody>
      </p:sp>
      <p:sp>
        <p:nvSpPr>
          <p:cNvPr id="10" name="TextBox 9"/>
          <p:cNvSpPr txBox="1"/>
          <p:nvPr/>
        </p:nvSpPr>
        <p:spPr>
          <a:xfrm>
            <a:off x="11111" y="6580188"/>
            <a:ext cx="2087200" cy="254000"/>
          </a:xfrm>
          <a:prstGeom prst="rect">
            <a:avLst/>
          </a:prstGeom>
          <a:noFill/>
        </p:spPr>
        <p:txBody>
          <a:bodyPr>
            <a:spAutoFit/>
          </a:bodyPr>
          <a:lstStyle/>
          <a:p>
            <a:pPr>
              <a:defRPr/>
            </a:pPr>
            <a:r>
              <a:rPr lang="en-GB" sz="1050" dirty="0">
                <a:solidFill>
                  <a:schemeClr val="bg1"/>
                </a:solidFill>
                <a:latin typeface="Futura Medium" pitchFamily="50" charset="0"/>
              </a:rPr>
              <a:t>* 2009 Kline Research</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Rectangle 21"/>
          <p:cNvSpPr/>
          <p:nvPr/>
        </p:nvSpPr>
        <p:spPr>
          <a:xfrm>
            <a:off x="592036" y="360364"/>
            <a:ext cx="7266313" cy="5483225"/>
          </a:xfrm>
          <a:prstGeom prst="rect">
            <a:avLst/>
          </a:prstGeom>
          <a:solidFill>
            <a:schemeClr val="bg1">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174625" indent="-174625">
              <a:spcAft>
                <a:spcPts val="400"/>
              </a:spcAft>
              <a:buClr>
                <a:schemeClr val="tx2"/>
              </a:buClr>
              <a:buSzPct val="100000"/>
            </a:pPr>
            <a:endParaRPr lang="en-GB">
              <a:solidFill>
                <a:srgbClr val="000000"/>
              </a:solidFill>
              <a:cs typeface="Arial" pitchFamily="34" charset="0"/>
            </a:endParaRPr>
          </a:p>
        </p:txBody>
      </p:sp>
      <p:sp>
        <p:nvSpPr>
          <p:cNvPr id="23" name="Rectangle 22"/>
          <p:cNvSpPr/>
          <p:nvPr/>
        </p:nvSpPr>
        <p:spPr>
          <a:xfrm>
            <a:off x="993603" y="887413"/>
            <a:ext cx="7218696" cy="5346700"/>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a:solidFill>
                <a:srgbClr val="FFFFFF"/>
              </a:solidFill>
              <a:cs typeface="Arial" pitchFamily="34" charset="0"/>
            </a:endParaRPr>
          </a:p>
        </p:txBody>
      </p:sp>
      <p:pic>
        <p:nvPicPr>
          <p:cNvPr id="16388" name="Picture 11" descr="rio-tinto-logo.png"/>
          <p:cNvPicPr>
            <a:picLocks noChangeAspect="1"/>
          </p:cNvPicPr>
          <p:nvPr/>
        </p:nvPicPr>
        <p:blipFill>
          <a:blip r:embed="rId3" cstate="print"/>
          <a:srcRect/>
          <a:stretch>
            <a:fillRect/>
          </a:stretch>
        </p:blipFill>
        <p:spPr bwMode="auto">
          <a:xfrm>
            <a:off x="4531527" y="3332163"/>
            <a:ext cx="1190418" cy="552450"/>
          </a:xfrm>
          <a:prstGeom prst="rect">
            <a:avLst/>
          </a:prstGeom>
          <a:noFill/>
          <a:ln w="9525">
            <a:noFill/>
            <a:miter lim="800000"/>
            <a:headEnd/>
            <a:tailEnd/>
          </a:ln>
        </p:spPr>
      </p:pic>
      <p:pic>
        <p:nvPicPr>
          <p:cNvPr id="16389" name="Picture 18" descr="ferrari.png"/>
          <p:cNvPicPr>
            <a:picLocks noChangeAspect="1"/>
          </p:cNvPicPr>
          <p:nvPr/>
        </p:nvPicPr>
        <p:blipFill>
          <a:blip r:embed="rId4" cstate="print"/>
          <a:srcRect/>
          <a:stretch>
            <a:fillRect/>
          </a:stretch>
        </p:blipFill>
        <p:spPr bwMode="auto">
          <a:xfrm>
            <a:off x="3485545" y="3522663"/>
            <a:ext cx="865038" cy="646112"/>
          </a:xfrm>
          <a:prstGeom prst="rect">
            <a:avLst/>
          </a:prstGeom>
          <a:noFill/>
          <a:ln w="9525">
            <a:noFill/>
            <a:miter lim="800000"/>
            <a:headEnd/>
            <a:tailEnd/>
          </a:ln>
        </p:spPr>
      </p:pic>
      <p:pic>
        <p:nvPicPr>
          <p:cNvPr id="16390" name="Picture 22" descr="Siemens_Logo.png"/>
          <p:cNvPicPr>
            <a:picLocks noChangeAspect="1"/>
          </p:cNvPicPr>
          <p:nvPr/>
        </p:nvPicPr>
        <p:blipFill>
          <a:blip r:embed="rId5" cstate="print"/>
          <a:srcRect/>
          <a:stretch>
            <a:fillRect/>
          </a:stretch>
        </p:blipFill>
        <p:spPr bwMode="auto">
          <a:xfrm>
            <a:off x="5925110" y="2709863"/>
            <a:ext cx="1501514" cy="296862"/>
          </a:xfrm>
          <a:prstGeom prst="rect">
            <a:avLst/>
          </a:prstGeom>
          <a:noFill/>
          <a:ln w="9525">
            <a:noFill/>
            <a:miter lim="800000"/>
            <a:headEnd/>
            <a:tailEnd/>
          </a:ln>
        </p:spPr>
      </p:pic>
      <p:pic>
        <p:nvPicPr>
          <p:cNvPr id="16391" name="Picture 25" descr="BoschLogo.png"/>
          <p:cNvPicPr>
            <a:picLocks noChangeAspect="1"/>
          </p:cNvPicPr>
          <p:nvPr/>
        </p:nvPicPr>
        <p:blipFill>
          <a:blip r:embed="rId6" cstate="print"/>
          <a:srcRect/>
          <a:stretch>
            <a:fillRect/>
          </a:stretch>
        </p:blipFill>
        <p:spPr bwMode="auto">
          <a:xfrm>
            <a:off x="3464912" y="2390775"/>
            <a:ext cx="1539608" cy="387350"/>
          </a:xfrm>
          <a:prstGeom prst="rect">
            <a:avLst/>
          </a:prstGeom>
          <a:noFill/>
          <a:ln w="9525">
            <a:noFill/>
            <a:miter lim="800000"/>
            <a:headEnd/>
            <a:tailEnd/>
          </a:ln>
        </p:spPr>
      </p:pic>
      <p:pic>
        <p:nvPicPr>
          <p:cNvPr id="16392" name="Picture 14" descr="Hyundai_logo.png"/>
          <p:cNvPicPr>
            <a:picLocks noChangeAspect="1"/>
          </p:cNvPicPr>
          <p:nvPr/>
        </p:nvPicPr>
        <p:blipFill>
          <a:blip r:embed="rId7" cstate="print"/>
          <a:srcRect r="-9" b="81"/>
          <a:stretch>
            <a:fillRect/>
          </a:stretch>
        </p:blipFill>
        <p:spPr bwMode="auto">
          <a:xfrm>
            <a:off x="1379299" y="4718050"/>
            <a:ext cx="936462" cy="649288"/>
          </a:xfrm>
          <a:prstGeom prst="rect">
            <a:avLst/>
          </a:prstGeom>
          <a:noFill/>
          <a:ln w="9525">
            <a:noFill/>
            <a:miter lim="800000"/>
            <a:headEnd/>
            <a:tailEnd/>
          </a:ln>
        </p:spPr>
      </p:pic>
      <p:pic>
        <p:nvPicPr>
          <p:cNvPr id="16393" name="Picture 15" descr="Wartsila_NSD_Corpora#2A265B.png"/>
          <p:cNvPicPr>
            <a:picLocks noChangeAspect="1"/>
          </p:cNvPicPr>
          <p:nvPr/>
        </p:nvPicPr>
        <p:blipFill>
          <a:blip r:embed="rId8" cstate="print"/>
          <a:srcRect/>
          <a:stretch>
            <a:fillRect/>
          </a:stretch>
        </p:blipFill>
        <p:spPr bwMode="auto">
          <a:xfrm>
            <a:off x="4201384" y="4392614"/>
            <a:ext cx="928526" cy="928687"/>
          </a:xfrm>
          <a:prstGeom prst="rect">
            <a:avLst/>
          </a:prstGeom>
          <a:noFill/>
          <a:ln w="9525">
            <a:noFill/>
            <a:miter lim="800000"/>
            <a:headEnd/>
            <a:tailEnd/>
          </a:ln>
        </p:spPr>
      </p:pic>
      <p:pic>
        <p:nvPicPr>
          <p:cNvPr id="16394" name="Picture 18" descr="geely_logo.png"/>
          <p:cNvPicPr>
            <a:picLocks noChangeAspect="1"/>
          </p:cNvPicPr>
          <p:nvPr/>
        </p:nvPicPr>
        <p:blipFill>
          <a:blip r:embed="rId9" cstate="print"/>
          <a:srcRect/>
          <a:stretch>
            <a:fillRect/>
          </a:stretch>
        </p:blipFill>
        <p:spPr bwMode="auto">
          <a:xfrm>
            <a:off x="6491748" y="3348039"/>
            <a:ext cx="723774" cy="731837"/>
          </a:xfrm>
          <a:prstGeom prst="rect">
            <a:avLst/>
          </a:prstGeom>
          <a:noFill/>
          <a:ln w="9525">
            <a:noFill/>
            <a:miter lim="800000"/>
            <a:headEnd/>
            <a:tailEnd/>
          </a:ln>
        </p:spPr>
      </p:pic>
      <p:pic>
        <p:nvPicPr>
          <p:cNvPr id="16395" name="Picture 20" descr="Renault.png"/>
          <p:cNvPicPr>
            <a:picLocks noChangeAspect="1"/>
          </p:cNvPicPr>
          <p:nvPr/>
        </p:nvPicPr>
        <p:blipFill>
          <a:blip r:embed="rId10" cstate="print"/>
          <a:srcRect r="-5" b="197"/>
          <a:stretch>
            <a:fillRect/>
          </a:stretch>
        </p:blipFill>
        <p:spPr bwMode="auto">
          <a:xfrm>
            <a:off x="1111057" y="3624263"/>
            <a:ext cx="1764993" cy="774700"/>
          </a:xfrm>
          <a:prstGeom prst="rect">
            <a:avLst/>
          </a:prstGeom>
          <a:noFill/>
          <a:ln w="9525">
            <a:noFill/>
            <a:miter lim="800000"/>
            <a:headEnd/>
            <a:tailEnd/>
          </a:ln>
        </p:spPr>
      </p:pic>
      <p:pic>
        <p:nvPicPr>
          <p:cNvPr id="16396" name="Picture 21" descr="scania_logo_1.png"/>
          <p:cNvPicPr>
            <a:picLocks noChangeAspect="1"/>
          </p:cNvPicPr>
          <p:nvPr/>
        </p:nvPicPr>
        <p:blipFill>
          <a:blip r:embed="rId11" cstate="print"/>
          <a:srcRect/>
          <a:stretch>
            <a:fillRect/>
          </a:stretch>
        </p:blipFill>
        <p:spPr bwMode="auto">
          <a:xfrm>
            <a:off x="5087054" y="1941514"/>
            <a:ext cx="1822134" cy="534987"/>
          </a:xfrm>
          <a:prstGeom prst="rect">
            <a:avLst/>
          </a:prstGeom>
          <a:noFill/>
          <a:ln w="9525">
            <a:noFill/>
            <a:miter lim="800000"/>
            <a:headEnd/>
            <a:tailEnd/>
          </a:ln>
        </p:spPr>
      </p:pic>
      <p:sp>
        <p:nvSpPr>
          <p:cNvPr id="16397" name="TextBox 8"/>
          <p:cNvSpPr txBox="1">
            <a:spLocks noChangeArrowheads="1"/>
          </p:cNvSpPr>
          <p:nvPr/>
        </p:nvSpPr>
        <p:spPr bwMode="auto">
          <a:xfrm>
            <a:off x="1038045" y="1004888"/>
            <a:ext cx="6871095" cy="1200329"/>
          </a:xfrm>
          <a:prstGeom prst="rect">
            <a:avLst/>
          </a:prstGeom>
          <a:noFill/>
          <a:ln w="9525">
            <a:noFill/>
            <a:miter lim="800000"/>
            <a:headEnd/>
            <a:tailEnd/>
          </a:ln>
        </p:spPr>
        <p:txBody>
          <a:bodyPr>
            <a:spAutoFit/>
          </a:bodyPr>
          <a:lstStyle/>
          <a:p>
            <a:r>
              <a:rPr lang="en-GB" b="1" dirty="0">
                <a:solidFill>
                  <a:schemeClr val="bg1"/>
                </a:solidFill>
                <a:latin typeface="Futura Book" pitchFamily="2" charset="0"/>
              </a:rPr>
              <a:t>WE COLLABORATE WITH COMPANIES THAT HAVE SOME OF THE MOST EXCITING TECHNOLOGY CHALLENGES: </a:t>
            </a:r>
          </a:p>
        </p:txBody>
      </p:sp>
      <p:pic>
        <p:nvPicPr>
          <p:cNvPr id="16398" name="Picture 4" descr="G:\Logos\ArcelorMittal-logo.png"/>
          <p:cNvPicPr>
            <a:picLocks noChangeAspect="1" noChangeArrowheads="1"/>
          </p:cNvPicPr>
          <p:nvPr/>
        </p:nvPicPr>
        <p:blipFill>
          <a:blip r:embed="rId12" cstate="print"/>
          <a:srcRect/>
          <a:stretch>
            <a:fillRect/>
          </a:stretch>
        </p:blipFill>
        <p:spPr bwMode="auto">
          <a:xfrm>
            <a:off x="5894952" y="4557713"/>
            <a:ext cx="1799912" cy="927100"/>
          </a:xfrm>
          <a:prstGeom prst="rect">
            <a:avLst/>
          </a:prstGeom>
          <a:noFill/>
          <a:ln w="9525">
            <a:noFill/>
            <a:miter lim="800000"/>
            <a:headEnd/>
            <a:tailEnd/>
          </a:ln>
        </p:spPr>
      </p:pic>
      <p:pic>
        <p:nvPicPr>
          <p:cNvPr id="16399" name="Picture 20" descr="C:\Users\Mara.Giraldo\AppData\Local\Microsoft\Windows\Temporary Internet Files\Low\Content.IE5\3JC08X63\Anglo_American[1].png"/>
          <p:cNvPicPr>
            <a:picLocks noChangeAspect="1" noChangeArrowheads="1"/>
          </p:cNvPicPr>
          <p:nvPr/>
        </p:nvPicPr>
        <p:blipFill>
          <a:blip r:embed="rId13" cstate="print"/>
          <a:srcRect/>
          <a:stretch>
            <a:fillRect/>
          </a:stretch>
        </p:blipFill>
        <p:spPr bwMode="auto">
          <a:xfrm>
            <a:off x="2331633" y="2895601"/>
            <a:ext cx="1598334" cy="466725"/>
          </a:xfrm>
          <a:prstGeom prst="rect">
            <a:avLst/>
          </a:prstGeom>
          <a:noFill/>
          <a:ln w="9525">
            <a:noFill/>
            <a:miter lim="800000"/>
            <a:headEnd/>
            <a:tailEnd/>
          </a:ln>
        </p:spPr>
      </p:pic>
      <p:pic>
        <p:nvPicPr>
          <p:cNvPr id="16400" name="Picture 21" descr="C:\Users\Mara.Giraldo\AppData\Local\Microsoft\Windows\Temporary Internet Files\Low\Content.IE5\3MQ185AM\logo_group[1].png"/>
          <p:cNvPicPr>
            <a:picLocks noChangeAspect="1" noChangeArrowheads="1"/>
          </p:cNvPicPr>
          <p:nvPr/>
        </p:nvPicPr>
        <p:blipFill>
          <a:blip r:embed="rId14" cstate="print"/>
          <a:srcRect/>
          <a:stretch>
            <a:fillRect/>
          </a:stretch>
        </p:blipFill>
        <p:spPr bwMode="auto">
          <a:xfrm>
            <a:off x="1365013" y="2009775"/>
            <a:ext cx="1549131" cy="692150"/>
          </a:xfrm>
          <a:prstGeom prst="rect">
            <a:avLst/>
          </a:prstGeom>
          <a:noFill/>
          <a:ln w="9525">
            <a:noFill/>
            <a:miter lim="800000"/>
            <a:headEnd/>
            <a:tailEnd/>
          </a:ln>
        </p:spPr>
      </p:pic>
      <p:pic>
        <p:nvPicPr>
          <p:cNvPr id="16401" name="Picture 23" descr="MB 3_BLACK_FIXCENTBM.png"/>
          <p:cNvPicPr>
            <a:picLocks noChangeAspect="1"/>
          </p:cNvPicPr>
          <p:nvPr/>
        </p:nvPicPr>
        <p:blipFill>
          <a:blip r:embed="rId15" cstate="print"/>
          <a:srcRect/>
          <a:stretch>
            <a:fillRect/>
          </a:stretch>
        </p:blipFill>
        <p:spPr bwMode="auto">
          <a:xfrm>
            <a:off x="2739550" y="4610100"/>
            <a:ext cx="1107883" cy="679450"/>
          </a:xfrm>
          <a:prstGeom prst="rect">
            <a:avLst/>
          </a:prstGeom>
          <a:noFill/>
          <a:ln w="9525">
            <a:noFill/>
            <a:miter lim="800000"/>
            <a:headEnd/>
            <a:tailEnd/>
          </a:ln>
        </p:spPr>
      </p:pic>
      <p:pic>
        <p:nvPicPr>
          <p:cNvPr id="16402" name="Picture 24" descr="ZF-Logo.png"/>
          <p:cNvPicPr>
            <a:picLocks noChangeAspect="1"/>
          </p:cNvPicPr>
          <p:nvPr/>
        </p:nvPicPr>
        <p:blipFill>
          <a:blip r:embed="rId16" cstate="print"/>
          <a:srcRect/>
          <a:stretch>
            <a:fillRect/>
          </a:stretch>
        </p:blipFill>
        <p:spPr bwMode="auto">
          <a:xfrm>
            <a:off x="5593379" y="4284663"/>
            <a:ext cx="531721" cy="533400"/>
          </a:xfrm>
          <a:prstGeom prst="rect">
            <a:avLst/>
          </a:prstGeom>
          <a:noFill/>
          <a:ln w="9525">
            <a:noFill/>
            <a:miter lim="800000"/>
            <a:headEnd/>
            <a:tailEnd/>
          </a:ln>
        </p:spPr>
      </p:pic>
      <p:sp>
        <p:nvSpPr>
          <p:cNvPr id="16403" name="TextBox 19"/>
          <p:cNvSpPr txBox="1">
            <a:spLocks noChangeArrowheads="1"/>
          </p:cNvSpPr>
          <p:nvPr/>
        </p:nvSpPr>
        <p:spPr bwMode="auto">
          <a:xfrm>
            <a:off x="-41268" y="6407151"/>
            <a:ext cx="8088495" cy="461963"/>
          </a:xfrm>
          <a:prstGeom prst="rect">
            <a:avLst/>
          </a:prstGeom>
          <a:noFill/>
          <a:ln w="9525">
            <a:noFill/>
            <a:miter lim="800000"/>
            <a:headEnd/>
            <a:tailEnd/>
          </a:ln>
        </p:spPr>
        <p:txBody>
          <a:bodyPr wrap="none">
            <a:spAutoFit/>
          </a:bodyPr>
          <a:lstStyle/>
          <a:p>
            <a:r>
              <a:rPr lang="en-GB" sz="1200" i="1">
                <a:solidFill>
                  <a:schemeClr val="tx1"/>
                </a:solidFill>
              </a:rPr>
              <a:t>Note: Pending approval for use of Renault, Scania logos – Please contact Mara Giraldo before using this slide</a:t>
            </a:r>
          </a:p>
          <a:p>
            <a:r>
              <a:rPr lang="en-GB" sz="1200" i="1">
                <a:solidFill>
                  <a:schemeClr val="tx1"/>
                </a:solidFill>
              </a:rPr>
              <a:t>Note2: These logos can only be used on this presentation and cannot be used in other material without pervious approval  </a:t>
            </a:r>
            <a:endParaRPr lang="en-US" sz="1200" i="1">
              <a:solidFill>
                <a:schemeClr val="tx1"/>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578" name="Picture 13" descr="DSC_4292.jpg"/>
          <p:cNvPicPr>
            <a:picLocks noChangeAspect="1"/>
          </p:cNvPicPr>
          <p:nvPr/>
        </p:nvPicPr>
        <p:blipFill>
          <a:blip r:embed="rId2" cstate="print"/>
          <a:srcRect r="-92"/>
          <a:stretch>
            <a:fillRect/>
          </a:stretch>
        </p:blipFill>
        <p:spPr bwMode="auto">
          <a:xfrm>
            <a:off x="0" y="0"/>
            <a:ext cx="4544224" cy="6858000"/>
          </a:xfrm>
          <a:prstGeom prst="rect">
            <a:avLst/>
          </a:prstGeom>
          <a:noFill/>
          <a:ln w="9525">
            <a:noFill/>
            <a:miter lim="800000"/>
            <a:headEnd/>
            <a:tailEnd/>
          </a:ln>
        </p:spPr>
      </p:pic>
      <p:sp>
        <p:nvSpPr>
          <p:cNvPr id="12" name="Rectangle 11"/>
          <p:cNvSpPr/>
          <p:nvPr/>
        </p:nvSpPr>
        <p:spPr>
          <a:xfrm>
            <a:off x="4144243" y="461964"/>
            <a:ext cx="4499781" cy="22812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a:solidFill>
                <a:srgbClr val="FFFFFF"/>
              </a:solidFill>
              <a:cs typeface="Arial" pitchFamily="34" charset="0"/>
            </a:endParaRPr>
          </a:p>
        </p:txBody>
      </p:sp>
      <p:sp>
        <p:nvSpPr>
          <p:cNvPr id="13" name="Rectangle 12"/>
          <p:cNvSpPr/>
          <p:nvPr/>
        </p:nvSpPr>
        <p:spPr>
          <a:xfrm>
            <a:off x="4541049" y="2487614"/>
            <a:ext cx="4393437" cy="362108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a:solidFill>
                <a:srgbClr val="FFFFFF"/>
              </a:solidFill>
              <a:cs typeface="Arial" pitchFamily="34" charset="0"/>
            </a:endParaRPr>
          </a:p>
        </p:txBody>
      </p:sp>
      <p:sp>
        <p:nvSpPr>
          <p:cNvPr id="24581" name="TextBox 7"/>
          <p:cNvSpPr txBox="1">
            <a:spLocks noChangeArrowheads="1"/>
          </p:cNvSpPr>
          <p:nvPr/>
        </p:nvSpPr>
        <p:spPr bwMode="auto">
          <a:xfrm>
            <a:off x="4323599" y="514350"/>
            <a:ext cx="4306140" cy="1938338"/>
          </a:xfrm>
          <a:prstGeom prst="rect">
            <a:avLst/>
          </a:prstGeom>
          <a:noFill/>
          <a:ln w="9525">
            <a:noFill/>
            <a:miter lim="800000"/>
            <a:headEnd/>
            <a:tailEnd/>
          </a:ln>
        </p:spPr>
        <p:txBody>
          <a:bodyPr>
            <a:spAutoFit/>
          </a:bodyPr>
          <a:lstStyle/>
          <a:p>
            <a:r>
              <a:rPr lang="en-GB" sz="2000" b="1" dirty="0">
                <a:solidFill>
                  <a:schemeClr val="bg1"/>
                </a:solidFill>
                <a:latin typeface="Futura Book" pitchFamily="2" charset="0"/>
              </a:rPr>
              <a:t>EVERY DAY WE WORK CLOSELY WITH MORE CUSTOMERS THAN OUR COMPETITORS TO BETTER UNDERSTAND YOUR NEEDS AND DELIVER APPLICATION SOLUTIONS</a:t>
            </a:r>
            <a:endParaRPr lang="en-GB" sz="2000" dirty="0">
              <a:solidFill>
                <a:schemeClr val="bg1"/>
              </a:solidFill>
              <a:latin typeface="Futura Book" pitchFamily="2" charset="0"/>
            </a:endParaRPr>
          </a:p>
        </p:txBody>
      </p:sp>
      <p:sp>
        <p:nvSpPr>
          <p:cNvPr id="24582" name="TextBox 8"/>
          <p:cNvSpPr txBox="1">
            <a:spLocks noChangeArrowheads="1"/>
          </p:cNvSpPr>
          <p:nvPr/>
        </p:nvSpPr>
        <p:spPr bwMode="auto">
          <a:xfrm>
            <a:off x="4553748" y="2603500"/>
            <a:ext cx="4256936" cy="3416300"/>
          </a:xfrm>
          <a:prstGeom prst="rect">
            <a:avLst/>
          </a:prstGeom>
          <a:noFill/>
          <a:ln w="9525">
            <a:noFill/>
            <a:miter lim="800000"/>
            <a:headEnd/>
            <a:tailEnd/>
          </a:ln>
        </p:spPr>
        <p:txBody>
          <a:bodyPr>
            <a:spAutoFit/>
          </a:bodyPr>
          <a:lstStyle/>
          <a:p>
            <a:pPr marL="174625" indent="-174625">
              <a:spcAft>
                <a:spcPts val="600"/>
              </a:spcAft>
              <a:buFontTx/>
              <a:buBlip>
                <a:blip r:embed="rId3"/>
              </a:buBlip>
            </a:pPr>
            <a:r>
              <a:rPr lang="en-GB" sz="1400" dirty="0">
                <a:solidFill>
                  <a:schemeClr val="bg1"/>
                </a:solidFill>
              </a:rPr>
              <a:t>350 field staff and Product Application Specialists work in-situ with thousands of customers on a day-to-day basis</a:t>
            </a:r>
          </a:p>
          <a:p>
            <a:pPr marL="174625" indent="-174625">
              <a:spcAft>
                <a:spcPts val="600"/>
              </a:spcAft>
              <a:buFontTx/>
              <a:buBlip>
                <a:blip r:embed="rId3"/>
              </a:buBlip>
            </a:pPr>
            <a:r>
              <a:rPr lang="en-GB" sz="1400" dirty="0">
                <a:solidFill>
                  <a:schemeClr val="bg1"/>
                </a:solidFill>
              </a:rPr>
              <a:t>Our people work across all industry categories and are leaders in established and emerging markets</a:t>
            </a:r>
          </a:p>
          <a:p>
            <a:pPr marL="631825" lvl="1" indent="-174625">
              <a:spcAft>
                <a:spcPts val="600"/>
              </a:spcAft>
            </a:pPr>
            <a:r>
              <a:rPr lang="en-GB" sz="1400" dirty="0">
                <a:solidFill>
                  <a:schemeClr val="bg1"/>
                </a:solidFill>
              </a:rPr>
              <a:t>-  In the USA, the largest lubricants market, we’re number one</a:t>
            </a:r>
          </a:p>
          <a:p>
            <a:pPr marL="631825" lvl="1" indent="-174625">
              <a:spcAft>
                <a:spcPts val="600"/>
              </a:spcAft>
            </a:pPr>
            <a:r>
              <a:rPr lang="en-GB" sz="1400" dirty="0">
                <a:solidFill>
                  <a:schemeClr val="bg1"/>
                </a:solidFill>
              </a:rPr>
              <a:t>-  In China, the fastest growing market, we’re also the number one international lubricants supplier</a:t>
            </a:r>
          </a:p>
          <a:p>
            <a:pPr marL="174625" indent="-174625">
              <a:spcAft>
                <a:spcPts val="600"/>
              </a:spcAft>
              <a:buFontTx/>
              <a:buBlip>
                <a:blip r:embed="rId3"/>
              </a:buBlip>
            </a:pPr>
            <a:r>
              <a:rPr lang="en-GB" sz="1400" dirty="0">
                <a:solidFill>
                  <a:schemeClr val="bg1"/>
                </a:solidFill>
              </a:rPr>
              <a:t>We have the largest global sales team and the most direct customer relationships of any lubricants supplier enabling us to specialize in bespoke solutions, face-to-face</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7698" name="Object 2"/>
          <p:cNvGraphicFramePr>
            <a:graphicFrameLocks noChangeAspect="1"/>
          </p:cNvGraphicFramePr>
          <p:nvPr/>
        </p:nvGraphicFramePr>
        <p:xfrm>
          <a:off x="228600" y="1219200"/>
          <a:ext cx="8763000" cy="4267200"/>
        </p:xfrm>
        <a:graphic>
          <a:graphicData uri="http://schemas.openxmlformats.org/presentationml/2006/ole">
            <p:oleObj spid="_x0000_s745474" name="Photo Editor Photo" r:id="rId3" imgW="4772691" imgH="3315163" progId="">
              <p:embed/>
            </p:oleObj>
          </a:graphicData>
        </a:graphic>
      </p:graphicFrame>
      <p:sp>
        <p:nvSpPr>
          <p:cNvPr id="157701" name="Rectangle 5"/>
          <p:cNvSpPr>
            <a:spLocks noChangeArrowheads="1"/>
          </p:cNvSpPr>
          <p:nvPr/>
        </p:nvSpPr>
        <p:spPr bwMode="auto">
          <a:xfrm>
            <a:off x="304800" y="5715000"/>
            <a:ext cx="8077200" cy="838200"/>
          </a:xfrm>
          <a:prstGeom prst="rect">
            <a:avLst/>
          </a:prstGeom>
          <a:noFill/>
          <a:ln w="9525">
            <a:noFill/>
            <a:miter lim="800000"/>
            <a:headEnd/>
            <a:tailEnd/>
          </a:ln>
          <a:effectLst/>
        </p:spPr>
        <p:txBody>
          <a:bodyPr lIns="90488" tIns="44450" rIns="90488" bIns="44450" anchor="ctr"/>
          <a:lstStyle/>
          <a:p>
            <a:r>
              <a:rPr lang="en-GB" sz="2800">
                <a:solidFill>
                  <a:srgbClr val="003882"/>
                </a:solidFill>
                <a:latin typeface="Futura Bold" pitchFamily="2" charset="0"/>
              </a:rPr>
              <a:t/>
            </a:r>
            <a:br>
              <a:rPr lang="en-GB" sz="2800">
                <a:solidFill>
                  <a:srgbClr val="003882"/>
                </a:solidFill>
                <a:latin typeface="Futura Bold" pitchFamily="2" charset="0"/>
              </a:rPr>
            </a:br>
            <a:endParaRPr lang="en-GB" sz="1600">
              <a:solidFill>
                <a:srgbClr val="003882"/>
              </a:solidFill>
            </a:endParaRPr>
          </a:p>
        </p:txBody>
      </p:sp>
      <p:sp>
        <p:nvSpPr>
          <p:cNvPr id="157702" name="Text Box 6"/>
          <p:cNvSpPr txBox="1">
            <a:spLocks noChangeArrowheads="1"/>
          </p:cNvSpPr>
          <p:nvPr/>
        </p:nvSpPr>
        <p:spPr bwMode="auto">
          <a:xfrm>
            <a:off x="7280275" y="3519488"/>
            <a:ext cx="987425" cy="396875"/>
          </a:xfrm>
          <a:prstGeom prst="rect">
            <a:avLst/>
          </a:prstGeom>
          <a:noFill/>
          <a:ln w="9525">
            <a:noFill/>
            <a:miter lim="800000"/>
            <a:headEnd/>
            <a:tailEnd/>
          </a:ln>
          <a:effectLst/>
        </p:spPr>
        <p:txBody>
          <a:bodyPr wrap="none">
            <a:spAutoFit/>
          </a:bodyPr>
          <a:lstStyle/>
          <a:p>
            <a:pPr algn="ctr" defTabSz="762000" eaLnBrk="0" hangingPunct="0">
              <a:spcBef>
                <a:spcPct val="50000"/>
              </a:spcBef>
            </a:pPr>
            <a:r>
              <a:rPr lang="en-US" sz="2000">
                <a:solidFill>
                  <a:srgbClr val="FF0000"/>
                </a:solidFill>
                <a:effectLst>
                  <a:outerShdw blurRad="38100" dist="38100" dir="2700000" algn="tl">
                    <a:srgbClr val="C0C0C0"/>
                  </a:outerShdw>
                </a:effectLst>
                <a:latin typeface="Arial Rounded MT Bold" charset="0"/>
              </a:rPr>
              <a:t>Turbine</a:t>
            </a:r>
          </a:p>
        </p:txBody>
      </p:sp>
      <p:sp>
        <p:nvSpPr>
          <p:cNvPr id="157703" name="Text Box 7"/>
          <p:cNvSpPr txBox="1">
            <a:spLocks noChangeArrowheads="1"/>
          </p:cNvSpPr>
          <p:nvPr/>
        </p:nvSpPr>
        <p:spPr bwMode="auto">
          <a:xfrm>
            <a:off x="5768975" y="4205288"/>
            <a:ext cx="1882775" cy="396875"/>
          </a:xfrm>
          <a:prstGeom prst="rect">
            <a:avLst/>
          </a:prstGeom>
          <a:noFill/>
          <a:ln w="9525">
            <a:noFill/>
            <a:miter lim="800000"/>
            <a:headEnd/>
            <a:tailEnd/>
          </a:ln>
          <a:effectLst/>
        </p:spPr>
        <p:txBody>
          <a:bodyPr wrap="none">
            <a:spAutoFit/>
          </a:bodyPr>
          <a:lstStyle/>
          <a:p>
            <a:pPr algn="ctr" defTabSz="762000" eaLnBrk="0" hangingPunct="0">
              <a:spcBef>
                <a:spcPct val="50000"/>
              </a:spcBef>
            </a:pPr>
            <a:r>
              <a:rPr lang="en-US" sz="2000">
                <a:solidFill>
                  <a:srgbClr val="FF0000"/>
                </a:solidFill>
                <a:effectLst>
                  <a:outerShdw blurRad="38100" dist="38100" dir="2700000" algn="tl">
                    <a:srgbClr val="C0C0C0"/>
                  </a:outerShdw>
                </a:effectLst>
                <a:latin typeface="Arial Rounded MT Bold" charset="0"/>
              </a:rPr>
              <a:t>Reduction Gears</a:t>
            </a:r>
          </a:p>
        </p:txBody>
      </p:sp>
      <p:sp>
        <p:nvSpPr>
          <p:cNvPr id="157704" name="Text Box 8"/>
          <p:cNvSpPr txBox="1">
            <a:spLocks noChangeArrowheads="1"/>
          </p:cNvSpPr>
          <p:nvPr/>
        </p:nvSpPr>
        <p:spPr bwMode="auto">
          <a:xfrm>
            <a:off x="2862263" y="4662488"/>
            <a:ext cx="1292225" cy="396875"/>
          </a:xfrm>
          <a:prstGeom prst="rect">
            <a:avLst/>
          </a:prstGeom>
          <a:noFill/>
          <a:ln w="9525">
            <a:noFill/>
            <a:miter lim="800000"/>
            <a:headEnd/>
            <a:tailEnd/>
          </a:ln>
          <a:effectLst/>
        </p:spPr>
        <p:txBody>
          <a:bodyPr wrap="none">
            <a:spAutoFit/>
          </a:bodyPr>
          <a:lstStyle/>
          <a:p>
            <a:pPr algn="ctr" defTabSz="762000" eaLnBrk="0" hangingPunct="0">
              <a:spcBef>
                <a:spcPct val="50000"/>
              </a:spcBef>
            </a:pPr>
            <a:r>
              <a:rPr lang="en-US" sz="2000">
                <a:solidFill>
                  <a:srgbClr val="FF0000"/>
                </a:solidFill>
                <a:effectLst>
                  <a:outerShdw blurRad="38100" dist="38100" dir="2700000" algn="tl">
                    <a:srgbClr val="C0C0C0"/>
                  </a:outerShdw>
                </a:effectLst>
                <a:latin typeface="Arial Rounded MT Bold" charset="0"/>
              </a:rPr>
              <a:t>Open Gear</a:t>
            </a:r>
          </a:p>
        </p:txBody>
      </p:sp>
      <p:sp>
        <p:nvSpPr>
          <p:cNvPr id="9" name="Title 8"/>
          <p:cNvSpPr>
            <a:spLocks noGrp="1"/>
          </p:cNvSpPr>
          <p:nvPr>
            <p:ph type="title"/>
          </p:nvPr>
        </p:nvSpPr>
        <p:spPr>
          <a:xfrm>
            <a:off x="0" y="228600"/>
            <a:ext cx="9144000" cy="457200"/>
          </a:xfrm>
        </p:spPr>
        <p:txBody>
          <a:bodyPr/>
          <a:lstStyle/>
          <a:p>
            <a:r>
              <a:rPr lang="en-GB" sz="2000" dirty="0" smtClean="0">
                <a:solidFill>
                  <a:srgbClr val="003882"/>
                </a:solidFill>
              </a:rPr>
              <a:t>Shell Lubricants  for Sugar Sector </a:t>
            </a:r>
            <a:br>
              <a:rPr lang="en-GB" sz="2000" dirty="0" smtClean="0">
                <a:solidFill>
                  <a:srgbClr val="003882"/>
                </a:solidFill>
              </a:rPr>
            </a:br>
            <a:endParaRPr lang="en-US" sz="2000"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685800" y="1676400"/>
            <a:ext cx="6400800" cy="2057400"/>
          </a:xfrm>
        </p:spPr>
        <p:txBody>
          <a:bodyPr/>
          <a:lstStyle/>
          <a:p>
            <a:pPr>
              <a:lnSpc>
                <a:spcPct val="80000"/>
              </a:lnSpc>
              <a:buFontTx/>
              <a:buChar char="•"/>
            </a:pPr>
            <a:r>
              <a:rPr lang="en-GB" sz="1800" u="sng" dirty="0">
                <a:latin typeface="Arial" pitchFamily="34" charset="0"/>
              </a:rPr>
              <a:t> </a:t>
            </a:r>
            <a:r>
              <a:rPr lang="en-GB" b="1" u="sng" dirty="0" smtClean="0"/>
              <a:t>Optimised</a:t>
            </a:r>
            <a:r>
              <a:rPr lang="en-GB" sz="1800" b="1" u="sng" dirty="0" smtClean="0"/>
              <a:t> </a:t>
            </a:r>
            <a:r>
              <a:rPr lang="en-GB" sz="1800" b="1" u="sng" dirty="0"/>
              <a:t>overall cost</a:t>
            </a:r>
            <a:endParaRPr lang="en-GB" sz="1800" b="1" dirty="0"/>
          </a:p>
          <a:p>
            <a:pPr marL="457200" lvl="1" indent="0">
              <a:lnSpc>
                <a:spcPct val="80000"/>
              </a:lnSpc>
              <a:buFontTx/>
              <a:buNone/>
            </a:pPr>
            <a:r>
              <a:rPr lang="en-GB" sz="1800" dirty="0" smtClean="0">
                <a:latin typeface="Arial" pitchFamily="34" charset="0"/>
              </a:rPr>
              <a:t>Optimised oil </a:t>
            </a:r>
            <a:r>
              <a:rPr lang="en-GB" sz="1800" dirty="0">
                <a:latin typeface="Arial" pitchFamily="34" charset="0"/>
              </a:rPr>
              <a:t>consumption</a:t>
            </a:r>
          </a:p>
          <a:p>
            <a:pPr marL="457200" lvl="1" indent="0">
              <a:lnSpc>
                <a:spcPct val="80000"/>
              </a:lnSpc>
              <a:buFontTx/>
              <a:buNone/>
            </a:pPr>
            <a:r>
              <a:rPr lang="en-GB" sz="1800" dirty="0">
                <a:latin typeface="Arial" pitchFamily="34" charset="0"/>
              </a:rPr>
              <a:t>Lower downtime</a:t>
            </a:r>
          </a:p>
          <a:p>
            <a:pPr marL="457200" lvl="1" indent="0">
              <a:lnSpc>
                <a:spcPct val="80000"/>
              </a:lnSpc>
              <a:buFontTx/>
              <a:buNone/>
            </a:pPr>
            <a:r>
              <a:rPr lang="en-GB" sz="1800" dirty="0">
                <a:latin typeface="Arial" pitchFamily="34" charset="0"/>
              </a:rPr>
              <a:t>Lower </a:t>
            </a:r>
            <a:r>
              <a:rPr lang="en-GB" sz="1800" dirty="0" smtClean="0">
                <a:latin typeface="Arial" pitchFamily="34" charset="0"/>
              </a:rPr>
              <a:t>maintenance cost</a:t>
            </a:r>
            <a:endParaRPr lang="en-GB" sz="1800" dirty="0">
              <a:latin typeface="Arial" pitchFamily="34" charset="0"/>
            </a:endParaRPr>
          </a:p>
          <a:p>
            <a:pPr marL="457200" lvl="1" indent="0">
              <a:lnSpc>
                <a:spcPct val="80000"/>
              </a:lnSpc>
              <a:buFontTx/>
              <a:buNone/>
            </a:pPr>
            <a:r>
              <a:rPr lang="en-GB" sz="1800" dirty="0">
                <a:latin typeface="Arial" pitchFamily="34" charset="0"/>
              </a:rPr>
              <a:t>Longer </a:t>
            </a:r>
            <a:r>
              <a:rPr lang="en-GB" sz="1800" dirty="0" smtClean="0">
                <a:latin typeface="Arial" pitchFamily="34" charset="0"/>
              </a:rPr>
              <a:t>equipment life</a:t>
            </a:r>
            <a:endParaRPr lang="en-GB" sz="1800" u="sng" dirty="0">
              <a:latin typeface="Arial" pitchFamily="34" charset="0"/>
            </a:endParaRPr>
          </a:p>
          <a:p>
            <a:pPr>
              <a:lnSpc>
                <a:spcPct val="80000"/>
              </a:lnSpc>
              <a:buFontTx/>
              <a:buChar char="•"/>
            </a:pPr>
            <a:r>
              <a:rPr lang="en-GB" sz="1800" u="sng" dirty="0">
                <a:latin typeface="Arial" pitchFamily="34" charset="0"/>
              </a:rPr>
              <a:t> </a:t>
            </a:r>
            <a:r>
              <a:rPr lang="en-GB" sz="1800" b="1" u="sng" dirty="0"/>
              <a:t>Peace of mind</a:t>
            </a:r>
            <a:endParaRPr lang="en-GB" sz="1800" b="1" dirty="0"/>
          </a:p>
          <a:p>
            <a:pPr marL="457200" lvl="1" indent="0">
              <a:lnSpc>
                <a:spcPct val="80000"/>
              </a:lnSpc>
              <a:buFontTx/>
              <a:buNone/>
            </a:pPr>
            <a:r>
              <a:rPr lang="en-GB" sz="1800" dirty="0">
                <a:latin typeface="Arial" pitchFamily="34" charset="0"/>
              </a:rPr>
              <a:t>Worlds leading brand</a:t>
            </a:r>
          </a:p>
          <a:p>
            <a:pPr marL="457200" lvl="1" indent="0">
              <a:lnSpc>
                <a:spcPct val="80000"/>
              </a:lnSpc>
              <a:buFontTx/>
              <a:buNone/>
            </a:pPr>
            <a:r>
              <a:rPr lang="en-GB" sz="1800" dirty="0">
                <a:latin typeface="Arial" pitchFamily="34" charset="0"/>
              </a:rPr>
              <a:t>Comprehensive &amp; Quality Product range</a:t>
            </a:r>
          </a:p>
          <a:p>
            <a:pPr marL="457200" lvl="1" indent="0">
              <a:lnSpc>
                <a:spcPct val="80000"/>
              </a:lnSpc>
              <a:buFontTx/>
              <a:buNone/>
            </a:pPr>
            <a:r>
              <a:rPr lang="en-GB" sz="1800" dirty="0">
                <a:latin typeface="Arial" pitchFamily="34" charset="0"/>
              </a:rPr>
              <a:t>Technical support</a:t>
            </a:r>
          </a:p>
          <a:p>
            <a:pPr marL="457200" lvl="1" indent="0">
              <a:lnSpc>
                <a:spcPct val="80000"/>
              </a:lnSpc>
              <a:buFontTx/>
              <a:buNone/>
            </a:pPr>
            <a:r>
              <a:rPr lang="en-GB" sz="1800" dirty="0">
                <a:latin typeface="Arial" pitchFamily="34" charset="0"/>
              </a:rPr>
              <a:t>Reliable Supply</a:t>
            </a:r>
          </a:p>
          <a:p>
            <a:pPr>
              <a:lnSpc>
                <a:spcPct val="80000"/>
              </a:lnSpc>
              <a:buFontTx/>
              <a:buChar char="•"/>
            </a:pPr>
            <a:r>
              <a:rPr lang="en-GB" sz="1800" b="1" u="sng" dirty="0">
                <a:latin typeface="Arial" pitchFamily="34" charset="0"/>
              </a:rPr>
              <a:t> </a:t>
            </a:r>
            <a:r>
              <a:rPr lang="en-GB" sz="1800" b="1" u="sng" dirty="0"/>
              <a:t>Convenience</a:t>
            </a:r>
            <a:endParaRPr lang="en-GB" sz="1800" b="1" dirty="0"/>
          </a:p>
          <a:p>
            <a:pPr marL="457200" lvl="1" indent="0">
              <a:lnSpc>
                <a:spcPct val="80000"/>
              </a:lnSpc>
              <a:buFontTx/>
              <a:buNone/>
            </a:pPr>
            <a:r>
              <a:rPr lang="en-GB" sz="1800" dirty="0">
                <a:latin typeface="Arial" pitchFamily="34" charset="0"/>
              </a:rPr>
              <a:t>Single supplier</a:t>
            </a:r>
            <a:endParaRPr lang="en-GB" sz="1800" dirty="0"/>
          </a:p>
        </p:txBody>
      </p:sp>
      <p:sp>
        <p:nvSpPr>
          <p:cNvPr id="2052" name="Rectangle 4"/>
          <p:cNvSpPr>
            <a:spLocks noChangeArrowheads="1"/>
          </p:cNvSpPr>
          <p:nvPr/>
        </p:nvSpPr>
        <p:spPr bwMode="auto">
          <a:xfrm>
            <a:off x="2362200" y="777875"/>
            <a:ext cx="2978701" cy="461665"/>
          </a:xfrm>
          <a:prstGeom prst="rect">
            <a:avLst/>
          </a:prstGeom>
          <a:noFill/>
          <a:ln w="9525">
            <a:noFill/>
            <a:miter lim="800000"/>
            <a:headEnd/>
            <a:tailEnd/>
          </a:ln>
          <a:effectLst/>
        </p:spPr>
        <p:txBody>
          <a:bodyPr wrap="none">
            <a:spAutoFit/>
          </a:bodyPr>
          <a:lstStyle/>
          <a:p>
            <a:pPr eaLnBrk="0" hangingPunct="0"/>
            <a:r>
              <a:rPr lang="en-GB" b="1" dirty="0">
                <a:latin typeface="Futura Bold" pitchFamily="2" charset="0"/>
              </a:rPr>
              <a:t>THE SHELL OFFER:</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7463" y="255588"/>
            <a:ext cx="8634412" cy="423859"/>
          </a:xfrm>
        </p:spPr>
        <p:txBody>
          <a:bodyPr/>
          <a:lstStyle/>
          <a:p>
            <a:pPr eaLnBrk="1" hangingPunct="1"/>
            <a:r>
              <a:rPr lang="en-US" dirty="0" smtClean="0">
                <a:solidFill>
                  <a:schemeClr val="tx1"/>
                </a:solidFill>
              </a:rPr>
              <a:t>Technical Presentation</a:t>
            </a:r>
          </a:p>
        </p:txBody>
      </p:sp>
      <p:sp>
        <p:nvSpPr>
          <p:cNvPr id="4" name="Date Placeholder 3"/>
          <p:cNvSpPr>
            <a:spLocks noGrp="1"/>
          </p:cNvSpPr>
          <p:nvPr>
            <p:ph type="dt" sz="half" idx="10"/>
          </p:nvPr>
        </p:nvSpPr>
        <p:spPr/>
        <p:txBody>
          <a:bodyPr/>
          <a:lstStyle/>
          <a:p>
            <a:pPr>
              <a:defRPr/>
            </a:pPr>
            <a:fld id="{12AA1F05-19F0-410E-AD54-CCDAF65CFA8B}" type="datetime4">
              <a:rPr lang="en-US" smtClean="0"/>
              <a:pPr>
                <a:defRPr/>
              </a:pPr>
              <a:t>September 11, 2011</a:t>
            </a:fld>
            <a:endParaRPr lang="en-US" dirty="0"/>
          </a:p>
        </p:txBody>
      </p:sp>
      <p:sp>
        <p:nvSpPr>
          <p:cNvPr id="4126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412675" name="Picture 3" descr="C:\Users\Najam.Saqib\Desktop\image017.jpg"/>
          <p:cNvPicPr>
            <a:picLocks noChangeAspect="1" noChangeArrowheads="1"/>
          </p:cNvPicPr>
          <p:nvPr/>
        </p:nvPicPr>
        <p:blipFill>
          <a:blip r:embed="rId3" cstate="print"/>
          <a:srcRect/>
          <a:stretch>
            <a:fillRect/>
          </a:stretch>
        </p:blipFill>
        <p:spPr bwMode="auto">
          <a:xfrm>
            <a:off x="1371600" y="3429000"/>
            <a:ext cx="990600" cy="361950"/>
          </a:xfrm>
          <a:prstGeom prst="rect">
            <a:avLst/>
          </a:prstGeom>
          <a:noFill/>
        </p:spPr>
      </p:pic>
      <p:pic>
        <p:nvPicPr>
          <p:cNvPr id="412676" name="Picture 4" descr="C:\Users\Najam.Saqib\Desktop\image016.jpg"/>
          <p:cNvPicPr>
            <a:picLocks noChangeAspect="1" noChangeArrowheads="1"/>
          </p:cNvPicPr>
          <p:nvPr/>
        </p:nvPicPr>
        <p:blipFill>
          <a:blip r:embed="rId4" cstate="print"/>
          <a:srcRect/>
          <a:stretch>
            <a:fillRect/>
          </a:stretch>
        </p:blipFill>
        <p:spPr bwMode="auto">
          <a:xfrm>
            <a:off x="1371600" y="2057400"/>
            <a:ext cx="990600" cy="361950"/>
          </a:xfrm>
          <a:prstGeom prst="rect">
            <a:avLst/>
          </a:prstGeom>
          <a:noFill/>
        </p:spPr>
      </p:pic>
      <p:sp>
        <p:nvSpPr>
          <p:cNvPr id="10" name="TextBox 9"/>
          <p:cNvSpPr txBox="1"/>
          <p:nvPr/>
        </p:nvSpPr>
        <p:spPr>
          <a:xfrm>
            <a:off x="1295400" y="2590800"/>
            <a:ext cx="1752600" cy="623248"/>
          </a:xfrm>
          <a:prstGeom prst="rect">
            <a:avLst/>
          </a:prstGeom>
          <a:noFill/>
        </p:spPr>
        <p:txBody>
          <a:bodyPr wrap="square" rtlCol="0">
            <a:spAutoFit/>
          </a:bodyPr>
          <a:lstStyle/>
          <a:p>
            <a:r>
              <a:rPr lang="en-US" sz="1050" dirty="0" smtClean="0">
                <a:solidFill>
                  <a:schemeClr val="tx2">
                    <a:lumMod val="60000"/>
                    <a:lumOff val="40000"/>
                  </a:schemeClr>
                </a:solidFill>
              </a:rPr>
              <a:t>Shell</a:t>
            </a:r>
          </a:p>
          <a:p>
            <a:r>
              <a:rPr lang="en-US" b="1" dirty="0" smtClean="0">
                <a:solidFill>
                  <a:schemeClr val="tx2">
                    <a:lumMod val="60000"/>
                    <a:lumOff val="40000"/>
                  </a:schemeClr>
                </a:solidFill>
              </a:rPr>
              <a:t>Turbo</a:t>
            </a:r>
            <a:endParaRPr lang="en-US" b="1" dirty="0">
              <a:solidFill>
                <a:schemeClr val="tx2">
                  <a:lumMod val="60000"/>
                  <a:lumOff val="40000"/>
                </a:schemeClr>
              </a:solidFill>
            </a:endParaRPr>
          </a:p>
        </p:txBody>
      </p:sp>
      <p:sp>
        <p:nvSpPr>
          <p:cNvPr id="12" name="TextBox 11"/>
          <p:cNvSpPr txBox="1"/>
          <p:nvPr/>
        </p:nvSpPr>
        <p:spPr>
          <a:xfrm>
            <a:off x="1295400" y="1219200"/>
            <a:ext cx="1752600" cy="707886"/>
          </a:xfrm>
          <a:prstGeom prst="rect">
            <a:avLst/>
          </a:prstGeom>
          <a:noFill/>
        </p:spPr>
        <p:txBody>
          <a:bodyPr wrap="square" rtlCol="0">
            <a:spAutoFit/>
          </a:bodyPr>
          <a:lstStyle/>
          <a:p>
            <a:r>
              <a:rPr lang="en-US" sz="1400" dirty="0" smtClean="0">
                <a:solidFill>
                  <a:schemeClr val="tx2">
                    <a:lumMod val="75000"/>
                  </a:schemeClr>
                </a:solidFill>
              </a:rPr>
              <a:t>Shell</a:t>
            </a:r>
            <a:r>
              <a:rPr lang="en-US" dirty="0" smtClean="0">
                <a:solidFill>
                  <a:srgbClr val="00B050"/>
                </a:solidFill>
              </a:rPr>
              <a:t> </a:t>
            </a:r>
          </a:p>
          <a:p>
            <a:r>
              <a:rPr lang="en-US" sz="1600" b="1" dirty="0" err="1" smtClean="0">
                <a:solidFill>
                  <a:schemeClr val="tx2">
                    <a:lumMod val="75000"/>
                  </a:schemeClr>
                </a:solidFill>
              </a:rPr>
              <a:t>Gadus</a:t>
            </a:r>
            <a:r>
              <a:rPr lang="en-US" sz="1600" b="1" dirty="0" smtClean="0">
                <a:solidFill>
                  <a:schemeClr val="tx2">
                    <a:lumMod val="75000"/>
                  </a:schemeClr>
                </a:solidFill>
              </a:rPr>
              <a:t> S1 OG</a:t>
            </a:r>
            <a:endParaRPr lang="en-US" sz="1600" b="1" dirty="0">
              <a:solidFill>
                <a:schemeClr val="tx2">
                  <a:lumMod val="75000"/>
                </a:schemeClr>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hell PowerPoint MASTER Template2010 (2)">
  <a:themeElements>
    <a:clrScheme name="Default Design 1">
      <a:dk1>
        <a:srgbClr val="595959"/>
      </a:dk1>
      <a:lt1>
        <a:srgbClr val="FFFFFF"/>
      </a:lt1>
      <a:dk2>
        <a:srgbClr val="D42E12"/>
      </a:dk2>
      <a:lt2>
        <a:srgbClr val="F7D117"/>
      </a:lt2>
      <a:accent1>
        <a:srgbClr val="611759"/>
      </a:accent1>
      <a:accent2>
        <a:srgbClr val="00824A"/>
      </a:accent2>
      <a:accent3>
        <a:srgbClr val="FFFFFF"/>
      </a:accent3>
      <a:accent4>
        <a:srgbClr val="4B4B4B"/>
      </a:accent4>
      <a:accent5>
        <a:srgbClr val="B7ABB5"/>
      </a:accent5>
      <a:accent6>
        <a:srgbClr val="007542"/>
      </a:accent6>
      <a:hlink>
        <a:srgbClr val="DE8703"/>
      </a:hlink>
      <a:folHlink>
        <a:srgbClr val="003882"/>
      </a:folHlink>
    </a:clrScheme>
    <a:fontScheme name="Default Design">
      <a:majorFont>
        <a:latin typeface="Futura Medium"/>
        <a:ea typeface=""/>
        <a:cs typeface=""/>
      </a:majorFont>
      <a:minorFont>
        <a:latin typeface="Futura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595959"/>
        </a:dk1>
        <a:lt1>
          <a:srgbClr val="FFFFFF"/>
        </a:lt1>
        <a:dk2>
          <a:srgbClr val="D42E12"/>
        </a:dk2>
        <a:lt2>
          <a:srgbClr val="F7D117"/>
        </a:lt2>
        <a:accent1>
          <a:srgbClr val="611759"/>
        </a:accent1>
        <a:accent2>
          <a:srgbClr val="00824A"/>
        </a:accent2>
        <a:accent3>
          <a:srgbClr val="FFFFFF"/>
        </a:accent3>
        <a:accent4>
          <a:srgbClr val="4B4B4B"/>
        </a:accent4>
        <a:accent5>
          <a:srgbClr val="B7ABB5"/>
        </a:accent5>
        <a:accent6>
          <a:srgbClr val="007542"/>
        </a:accent6>
        <a:hlink>
          <a:srgbClr val="DE8703"/>
        </a:hlink>
        <a:folHlink>
          <a:srgbClr val="00388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14728</TotalTime>
  <Words>2417</Words>
  <Application>Microsoft Office PowerPoint</Application>
  <PresentationFormat>On-screen Show (4:3)</PresentationFormat>
  <Paragraphs>307</Paragraphs>
  <Slides>36</Slides>
  <Notes>11</Notes>
  <HiddenSlides>9</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36</vt:i4>
      </vt:variant>
    </vt:vector>
  </HeadingPairs>
  <TitlesOfParts>
    <vt:vector size="41" baseType="lpstr">
      <vt:lpstr>Shell PowerPoint MASTER Template2010 (2)</vt:lpstr>
      <vt:lpstr>Custom Design</vt:lpstr>
      <vt:lpstr>1_Custom Design</vt:lpstr>
      <vt:lpstr>Photo Editor Photo</vt:lpstr>
      <vt:lpstr>Chart</vt:lpstr>
      <vt:lpstr>Slide 1</vt:lpstr>
      <vt:lpstr>Slide 2</vt:lpstr>
      <vt:lpstr>Slide 3</vt:lpstr>
      <vt:lpstr>Slide 4</vt:lpstr>
      <vt:lpstr>Slide 5</vt:lpstr>
      <vt:lpstr>Slide 6</vt:lpstr>
      <vt:lpstr>Shell Lubricants  for Sugar Sector  </vt:lpstr>
      <vt:lpstr>Slide 8</vt:lpstr>
      <vt:lpstr>Technical Presentation</vt:lpstr>
      <vt:lpstr>Lubrication Costs......... </vt:lpstr>
      <vt:lpstr>Slide 11</vt:lpstr>
      <vt:lpstr>MILL PLAIN BEARINGS  </vt:lpstr>
      <vt:lpstr>Shell Gadus</vt:lpstr>
      <vt:lpstr>Gadus S 1 OG vs any Bitumen Product</vt:lpstr>
      <vt:lpstr>Gadus S 1 OG Properties</vt:lpstr>
      <vt:lpstr>Gadus S 1 OG - Adhesiveness</vt:lpstr>
      <vt:lpstr>Shell Gadus S 4 V 220 </vt:lpstr>
      <vt:lpstr>Shell Mill Bearing Lubricants -Typical Usage</vt:lpstr>
      <vt:lpstr>Slide 19</vt:lpstr>
      <vt:lpstr>Slide 20</vt:lpstr>
      <vt:lpstr>The world is changing: recent developments in industrial gear boxes</vt:lpstr>
      <vt:lpstr>Evolution of gear units over 50 years from 1954 to 2004 </vt:lpstr>
      <vt:lpstr>Summary of Benefits – Omala  </vt:lpstr>
      <vt:lpstr>Shell Omala – Trusted &amp; Proven Performance- OEM Approvals, Recommendations &amp; Listings</vt:lpstr>
      <vt:lpstr>Slide 25</vt:lpstr>
      <vt:lpstr>Critical Properties Of Turbines  &amp; Key Turbo Properties</vt:lpstr>
      <vt:lpstr>Shell Turbo Approvals:</vt:lpstr>
      <vt:lpstr>Shell TURBO VS TURBO T</vt:lpstr>
      <vt:lpstr>Slide 29</vt:lpstr>
      <vt:lpstr>The world is changing, development in hydraulic systems</vt:lpstr>
      <vt:lpstr>Hydraulic fluids – important properties</vt:lpstr>
      <vt:lpstr>Hydraulic fluid cleanliness – why is it important ?</vt:lpstr>
      <vt:lpstr>All Shell Tellus hydraulic fluids meet the DIN industry standard cleanliness requirement </vt:lpstr>
      <vt:lpstr>Shell Tellus – The Evolution</vt:lpstr>
      <vt:lpstr>Shell Tellus – The Evolution</vt:lpstr>
      <vt:lpstr>Slide 36</vt:lpstr>
    </vt:vector>
  </TitlesOfParts>
  <Company>Registered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Najam.Saqib</cp:lastModifiedBy>
  <cp:revision>697</cp:revision>
  <dcterms:created xsi:type="dcterms:W3CDTF">2002-07-30T12:56:06Z</dcterms:created>
  <dcterms:modified xsi:type="dcterms:W3CDTF">2011-09-11T15:59:57Z</dcterms:modified>
</cp:coreProperties>
</file>